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858000" cy="9144000"/>
  <p:embeddedFontLst>
    <p:embeddedFont>
      <p:font typeface="Tahom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regular.fntdata"/><Relationship Id="rId50" Type="http://schemas.openxmlformats.org/officeDocument/2006/relationships/slide" Target="slides/slide45.xml"/><Relationship Id="rId52"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67" name="Google Shape;16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1" name="Google Shape;11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9" name="Google Shape;11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4" name="Google Shape;1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9" name="Google Shape;1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8" name="Google Shape;15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 name="Google Shape;82;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 name="Google Shape;37;p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 name="Google Shape;38;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0" name="Shape 50"/>
        <p:cNvGrpSpPr/>
        <p:nvPr/>
      </p:nvGrpSpPr>
      <p:grpSpPr>
        <a:xfrm>
          <a:off x="0" y="0"/>
          <a:ext cx="0" cy="0"/>
          <a:chOff x="0" y="0"/>
          <a:chExt cx="0" cy="0"/>
        </a:xfrm>
      </p:grpSpPr>
      <p:sp>
        <p:nvSpPr>
          <p:cNvPr id="51" name="Google Shape;51;p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 name="Shape 56"/>
        <p:cNvGrpSpPr/>
        <p:nvPr/>
      </p:nvGrpSpPr>
      <p:grpSpPr>
        <a:xfrm>
          <a:off x="0" y="0"/>
          <a:ext cx="0" cy="0"/>
          <a:chOff x="0" y="0"/>
          <a:chExt cx="0" cy="0"/>
        </a:xfrm>
      </p:grpSpPr>
      <p:sp>
        <p:nvSpPr>
          <p:cNvPr id="57" name="Google Shape;57;p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8"/>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9"/>
          <p:cNvSpPr/>
          <p:nvPr>
            <p:ph idx="2" type="pic"/>
          </p:nvPr>
        </p:nvSpPr>
        <p:spPr>
          <a:xfrm>
            <a:off x="3887788" y="987425"/>
            <a:ext cx="4629150" cy="4873625"/>
          </a:xfrm>
          <a:prstGeom prst="rect">
            <a:avLst/>
          </a:prstGeom>
          <a:noFill/>
          <a:ln>
            <a:noFill/>
          </a:ln>
        </p:spPr>
      </p:sp>
      <p:sp>
        <p:nvSpPr>
          <p:cNvPr id="65" name="Google Shape;65;p9"/>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 name="Google Shape;72;p1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rgbClr val="003399"/>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ctrTitle"/>
          </p:nvPr>
        </p:nvSpPr>
        <p:spPr>
          <a:xfrm>
            <a:off x="685800" y="655637"/>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66"/>
              </a:buClr>
              <a:buSzPts val="3600"/>
              <a:buFont typeface="Arial"/>
              <a:buNone/>
            </a:pPr>
            <a:r>
              <a:rPr b="1" i="1" lang="en-US" sz="3600" u="none">
                <a:solidFill>
                  <a:srgbClr val="FFFF66"/>
                </a:solidFill>
                <a:latin typeface="Arial"/>
                <a:ea typeface="Arial"/>
                <a:cs typeface="Arial"/>
                <a:sym typeface="Arial"/>
              </a:rPr>
              <a:t>OBSTACLE  AVOIDANCE BASED ON ARTIFICIAL INTELLIGENCE</a:t>
            </a:r>
            <a:endParaRPr/>
          </a:p>
        </p:txBody>
      </p:sp>
      <p:sp>
        <p:nvSpPr>
          <p:cNvPr id="98" name="Google Shape;98;p14"/>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99" name="Google Shape;99;p14"/>
          <p:cNvSpPr txBox="1"/>
          <p:nvPr/>
        </p:nvSpPr>
        <p:spPr>
          <a:xfrm>
            <a:off x="2514600" y="3171825"/>
            <a:ext cx="6019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66"/>
              </a:buClr>
              <a:buSzPts val="1800"/>
              <a:buFont typeface="Tahoma"/>
              <a:buNone/>
            </a:pPr>
            <a:r>
              <a:rPr b="0" i="1" lang="en-US" sz="1800" u="none" cap="none" strike="noStrike">
                <a:solidFill>
                  <a:srgbClr val="FFFF66"/>
                </a:solidFill>
                <a:latin typeface="Tahoma"/>
                <a:ea typeface="Tahoma"/>
                <a:cs typeface="Tahoma"/>
                <a:sym typeface="Tahoma"/>
              </a:rPr>
              <a:t>Students:  Ranjan  Singh               1</a:t>
            </a:r>
            <a:r>
              <a:rPr i="1" lang="en-US" sz="1800">
                <a:solidFill>
                  <a:srgbClr val="FFFF66"/>
                </a:solidFill>
                <a:latin typeface="Tahoma"/>
                <a:ea typeface="Tahoma"/>
                <a:cs typeface="Tahoma"/>
                <a:sym typeface="Tahoma"/>
              </a:rPr>
              <a:t>9mim10054</a:t>
            </a:r>
            <a:endParaRPr i="1" sz="1800">
              <a:solidFill>
                <a:srgbClr val="FFC000"/>
              </a:solidFill>
              <a:latin typeface="Tahoma"/>
              <a:ea typeface="Tahoma"/>
              <a:cs typeface="Tahoma"/>
              <a:sym typeface="Tahoma"/>
            </a:endParaRPr>
          </a:p>
          <a:p>
            <a:pPr indent="0" lvl="0" marL="0" marR="0" rtl="0" algn="l">
              <a:lnSpc>
                <a:spcPct val="100000"/>
              </a:lnSpc>
              <a:spcBef>
                <a:spcPts val="0"/>
              </a:spcBef>
              <a:spcAft>
                <a:spcPts val="0"/>
              </a:spcAft>
              <a:buClr>
                <a:srgbClr val="FFFF66"/>
              </a:buClr>
              <a:buSzPts val="1800"/>
              <a:buFont typeface="Tahoma"/>
              <a:buNone/>
            </a:pPr>
            <a:r>
              <a:rPr b="0" i="1" lang="en-US" sz="1800" u="none" cap="none" strike="noStrike">
                <a:solidFill>
                  <a:srgbClr val="FFFF66"/>
                </a:solidFill>
                <a:latin typeface="Tahoma"/>
                <a:ea typeface="Tahoma"/>
                <a:cs typeface="Tahoma"/>
                <a:sym typeface="Tahoma"/>
              </a:rPr>
              <a:t>            </a:t>
            </a:r>
            <a:r>
              <a:rPr i="1" lang="en-US" sz="1800">
                <a:solidFill>
                  <a:srgbClr val="FFFF66"/>
                </a:solidFill>
                <a:latin typeface="Tahoma"/>
                <a:ea typeface="Tahoma"/>
                <a:cs typeface="Tahoma"/>
                <a:sym typeface="Tahoma"/>
              </a:rPr>
              <a:t> Sayan kumar Hatai           19mim10006</a:t>
            </a:r>
            <a:endParaRPr i="1" sz="1800">
              <a:solidFill>
                <a:srgbClr val="FFFF66"/>
              </a:solidFill>
              <a:latin typeface="Tahoma"/>
              <a:ea typeface="Tahoma"/>
              <a:cs typeface="Tahoma"/>
              <a:sym typeface="Tahoma"/>
            </a:endParaRPr>
          </a:p>
          <a:p>
            <a:pPr indent="0" lvl="0" marL="0" marR="0" rtl="0" algn="l">
              <a:lnSpc>
                <a:spcPct val="100000"/>
              </a:lnSpc>
              <a:spcBef>
                <a:spcPts val="0"/>
              </a:spcBef>
              <a:spcAft>
                <a:spcPts val="0"/>
              </a:spcAft>
              <a:buClr>
                <a:srgbClr val="FFFF66"/>
              </a:buClr>
              <a:buSzPts val="1800"/>
              <a:buFont typeface="Tahoma"/>
              <a:buNone/>
            </a:pPr>
            <a:r>
              <a:rPr i="1" lang="en-US" sz="1800">
                <a:solidFill>
                  <a:srgbClr val="FFFF66"/>
                </a:solidFill>
                <a:latin typeface="Tahoma"/>
                <a:ea typeface="Tahoma"/>
                <a:cs typeface="Tahoma"/>
                <a:sym typeface="Tahoma"/>
              </a:rPr>
              <a:t>            Virat Srivastava                 19mim10012</a:t>
            </a:r>
            <a:endParaRPr i="1" sz="1800">
              <a:solidFill>
                <a:srgbClr val="FFFF66"/>
              </a:solidFill>
              <a:latin typeface="Tahoma"/>
              <a:ea typeface="Tahoma"/>
              <a:cs typeface="Tahoma"/>
              <a:sym typeface="Tahoma"/>
            </a:endParaRPr>
          </a:p>
          <a:p>
            <a:pPr indent="0" lvl="0" marL="0" marR="0" rtl="0" algn="l">
              <a:lnSpc>
                <a:spcPct val="100000"/>
              </a:lnSpc>
              <a:spcBef>
                <a:spcPts val="0"/>
              </a:spcBef>
              <a:spcAft>
                <a:spcPts val="0"/>
              </a:spcAft>
              <a:buClr>
                <a:srgbClr val="FFFF66"/>
              </a:buClr>
              <a:buSzPts val="1800"/>
              <a:buFont typeface="Tahoma"/>
              <a:buNone/>
            </a:pPr>
            <a:r>
              <a:rPr i="1" lang="en-US" sz="1800">
                <a:solidFill>
                  <a:srgbClr val="FFFF66"/>
                </a:solidFill>
                <a:latin typeface="Tahoma"/>
                <a:ea typeface="Tahoma"/>
                <a:cs typeface="Tahoma"/>
                <a:sym typeface="Tahoma"/>
              </a:rPr>
              <a:t>            Ayush Das                        19mim10021</a:t>
            </a:r>
            <a:endParaRPr i="1" sz="1800">
              <a:solidFill>
                <a:srgbClr val="FFFF66"/>
              </a:solidFill>
              <a:latin typeface="Tahoma"/>
              <a:ea typeface="Tahoma"/>
              <a:cs typeface="Tahoma"/>
              <a:sym typeface="Tahoma"/>
            </a:endParaRPr>
          </a:p>
        </p:txBody>
      </p:sp>
      <p:sp>
        <p:nvSpPr>
          <p:cNvPr id="100" name="Google Shape;100;p14"/>
          <p:cNvSpPr txBox="1"/>
          <p:nvPr/>
        </p:nvSpPr>
        <p:spPr>
          <a:xfrm>
            <a:off x="2895600" y="4495800"/>
            <a:ext cx="4724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66"/>
              </a:buClr>
              <a:buSzPts val="1800"/>
              <a:buFont typeface="Tahoma"/>
              <a:buNone/>
            </a:pPr>
            <a:r>
              <a:rPr lang="en-US" sz="1800">
                <a:solidFill>
                  <a:srgbClr val="FFFF66"/>
                </a:solidFill>
                <a:latin typeface="Tahoma"/>
                <a:ea typeface="Tahoma"/>
                <a:cs typeface="Tahoma"/>
                <a:sym typeface="Tahoma"/>
              </a:rPr>
              <a:t>submitted to Nilamadhab Mishra</a:t>
            </a:r>
            <a:endParaRPr sz="1800">
              <a:solidFill>
                <a:srgbClr val="FFFF66"/>
              </a:solidFill>
              <a:latin typeface="Tahoma"/>
              <a:ea typeface="Tahoma"/>
              <a:cs typeface="Tahoma"/>
              <a:sym typeface="Tahoma"/>
            </a:endParaRPr>
          </a:p>
          <a:p>
            <a:pPr indent="0" lvl="0" marL="0" marR="0" rtl="0" algn="l">
              <a:lnSpc>
                <a:spcPct val="100000"/>
              </a:lnSpc>
              <a:spcBef>
                <a:spcPts val="0"/>
              </a:spcBef>
              <a:spcAft>
                <a:spcPts val="0"/>
              </a:spcAft>
              <a:buClr>
                <a:srgbClr val="FFFF66"/>
              </a:buClr>
              <a:buSzPts val="1800"/>
              <a:buFont typeface="Tahoma"/>
              <a:buNone/>
            </a:pPr>
            <a:r>
              <a:rPr b="0" i="0" lang="en-US" sz="1800" u="none" cap="none" strike="noStrike">
                <a:solidFill>
                  <a:srgbClr val="FFFF66"/>
                </a:solidFill>
                <a:latin typeface="Tahoma"/>
                <a:ea typeface="Tahoma"/>
                <a:cs typeface="Tahoma"/>
                <a:sym typeface="Tahoma"/>
              </a:rPr>
              <a:t>Computer Science Department</a:t>
            </a:r>
            <a:endParaRPr/>
          </a:p>
          <a:p>
            <a:pPr indent="0" lvl="0" marL="0" marR="0" rtl="0" algn="l">
              <a:lnSpc>
                <a:spcPct val="100000"/>
              </a:lnSpc>
              <a:spcBef>
                <a:spcPts val="0"/>
              </a:spcBef>
              <a:spcAft>
                <a:spcPts val="0"/>
              </a:spcAft>
              <a:buClr>
                <a:srgbClr val="FFFF66"/>
              </a:buClr>
              <a:buSzPts val="1800"/>
              <a:buFont typeface="Arial"/>
              <a:buNone/>
            </a:pPr>
            <a:r>
              <a:rPr b="0" i="0" lang="en-US" sz="1800" u="none" cap="none" strike="noStrike">
                <a:solidFill>
                  <a:srgbClr val="FFFF66"/>
                </a:solidFill>
                <a:latin typeface="Arial"/>
                <a:ea typeface="Arial"/>
                <a:cs typeface="Arial"/>
                <a:sym typeface="Arial"/>
              </a:rPr>
              <a:t>VIT Bhopal University</a:t>
            </a:r>
            <a:endParaRPr/>
          </a:p>
        </p:txBody>
      </p:sp>
      <p:sp>
        <p:nvSpPr>
          <p:cNvPr id="101" name="Google Shape;101;p14"/>
          <p:cNvSpPr txBox="1"/>
          <p:nvPr/>
        </p:nvSpPr>
        <p:spPr>
          <a:xfrm>
            <a:off x="3048000" y="2286000"/>
            <a:ext cx="3336925" cy="519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C000"/>
              </a:buClr>
              <a:buSzPts val="2800"/>
              <a:buFont typeface="Tahoma"/>
              <a:buNone/>
            </a:pPr>
            <a:r>
              <a:rPr b="0" i="0" lang="en-US" sz="2800" u="none" cap="none" strike="noStrike">
                <a:solidFill>
                  <a:srgbClr val="FFC000"/>
                </a:solidFill>
                <a:latin typeface="Tahoma"/>
                <a:ea typeface="Tahoma"/>
                <a:cs typeface="Tahoma"/>
                <a:sym typeface="Tahoma"/>
              </a:rPr>
              <a:t>Project Presentation</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   </a:t>
            </a:r>
            <a:r>
              <a:rPr b="0" i="0" lang="en-US" sz="4400" u="none">
                <a:solidFill>
                  <a:srgbClr val="FFFF00"/>
                </a:solidFill>
                <a:latin typeface="Arial"/>
                <a:ea typeface="Arial"/>
                <a:cs typeface="Arial"/>
                <a:sym typeface="Arial"/>
              </a:rPr>
              <a:t>Hardware &amp; software requirements</a:t>
            </a:r>
            <a:endParaRPr/>
          </a:p>
        </p:txBody>
      </p:sp>
      <p:sp>
        <p:nvSpPr>
          <p:cNvPr id="171" name="Google Shape;171;p23"/>
          <p:cNvSpPr txBox="1"/>
          <p:nvPr>
            <p:ph idx="1" type="body"/>
          </p:nvPr>
        </p:nvSpPr>
        <p:spPr>
          <a:xfrm>
            <a:off x="441325" y="1676400"/>
            <a:ext cx="8245475" cy="4883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3.  Dual H-Bridgemotor Driver L298</a:t>
            </a:r>
            <a:endParaRPr/>
          </a:p>
        </p:txBody>
      </p:sp>
      <p:sp>
        <p:nvSpPr>
          <p:cNvPr id="172" name="Google Shape;172;p23"/>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73" name="Google Shape;173;p23"/>
          <p:cNvPicPr preferRelativeResize="0"/>
          <p:nvPr/>
        </p:nvPicPr>
        <p:blipFill rotWithShape="1">
          <a:blip r:embed="rId3">
            <a:alphaModFix/>
          </a:blip>
          <a:srcRect b="0" l="0" r="0" t="0"/>
          <a:stretch/>
        </p:blipFill>
        <p:spPr>
          <a:xfrm>
            <a:off x="1600200" y="2286000"/>
            <a:ext cx="5257800" cy="4038600"/>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Hardware &amp; software requirements</a:t>
            </a:r>
            <a:endParaRPr/>
          </a:p>
        </p:txBody>
      </p:sp>
      <p:sp>
        <p:nvSpPr>
          <p:cNvPr id="179" name="Google Shape;179;p24"/>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4.  DC Motor &amp; Wheels</a:t>
            </a:r>
            <a:endParaRPr/>
          </a:p>
        </p:txBody>
      </p:sp>
      <p:sp>
        <p:nvSpPr>
          <p:cNvPr id="180" name="Google Shape;180;p24"/>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81" name="Google Shape;181;p24"/>
          <p:cNvPicPr preferRelativeResize="0"/>
          <p:nvPr/>
        </p:nvPicPr>
        <p:blipFill rotWithShape="1">
          <a:blip r:embed="rId3">
            <a:alphaModFix/>
          </a:blip>
          <a:srcRect b="0" l="0" r="0" t="0"/>
          <a:stretch/>
        </p:blipFill>
        <p:spPr>
          <a:xfrm>
            <a:off x="1181100" y="2265362"/>
            <a:ext cx="6781800" cy="3890962"/>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Hardware &amp; software requirements</a:t>
            </a:r>
            <a:endParaRPr/>
          </a:p>
        </p:txBody>
      </p:sp>
      <p:sp>
        <p:nvSpPr>
          <p:cNvPr id="187" name="Google Shape;187;p25"/>
          <p:cNvSpPr txBox="1"/>
          <p:nvPr>
            <p:ph idx="1" type="body"/>
          </p:nvPr>
        </p:nvSpPr>
        <p:spPr>
          <a:xfrm>
            <a:off x="609600" y="174625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5.  C &amp; K Switches JS Series Switches</a:t>
            </a:r>
            <a:endParaRPr/>
          </a:p>
        </p:txBody>
      </p:sp>
      <p:sp>
        <p:nvSpPr>
          <p:cNvPr id="188" name="Google Shape;188;p25"/>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89" name="Google Shape;189;p25"/>
          <p:cNvPicPr preferRelativeResize="0"/>
          <p:nvPr/>
        </p:nvPicPr>
        <p:blipFill rotWithShape="1">
          <a:blip r:embed="rId3">
            <a:alphaModFix/>
          </a:blip>
          <a:srcRect b="0" l="0" r="0" t="0"/>
          <a:stretch/>
        </p:blipFill>
        <p:spPr>
          <a:xfrm>
            <a:off x="2514600" y="2590800"/>
            <a:ext cx="3429000" cy="3429000"/>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Hardware &amp; software requirements</a:t>
            </a:r>
            <a:endParaRPr/>
          </a:p>
        </p:txBody>
      </p:sp>
      <p:sp>
        <p:nvSpPr>
          <p:cNvPr id="195" name="Google Shape;195;p26"/>
          <p:cNvSpPr txBox="1"/>
          <p:nvPr>
            <p:ph idx="1" type="body"/>
          </p:nvPr>
        </p:nvSpPr>
        <p:spPr>
          <a:xfrm>
            <a:off x="609600" y="1692275"/>
            <a:ext cx="8202612" cy="502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6 . PCBWay customPCB</a:t>
            </a:r>
            <a:endParaRPr/>
          </a:p>
          <a:p>
            <a:pPr indent="0" lvl="0" marL="0" marR="0" rtl="0" algn="l">
              <a:lnSpc>
                <a:spcPct val="100000"/>
              </a:lnSpc>
              <a:spcBef>
                <a:spcPts val="64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7.  9V Battery &amp; Battery Clip</a:t>
            </a:r>
            <a:endParaRPr/>
          </a:p>
        </p:txBody>
      </p:sp>
      <p:sp>
        <p:nvSpPr>
          <p:cNvPr id="196" name="Google Shape;196;p26"/>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97" name="Google Shape;197;p26"/>
          <p:cNvPicPr preferRelativeResize="0"/>
          <p:nvPr/>
        </p:nvPicPr>
        <p:blipFill rotWithShape="1">
          <a:blip r:embed="rId3">
            <a:alphaModFix/>
          </a:blip>
          <a:srcRect b="0" l="0" r="0" t="0"/>
          <a:stretch/>
        </p:blipFill>
        <p:spPr>
          <a:xfrm>
            <a:off x="1524000" y="3001962"/>
            <a:ext cx="5638800" cy="2941637"/>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Hardware &amp; software requirements</a:t>
            </a:r>
            <a:endParaRPr/>
          </a:p>
        </p:txBody>
      </p:sp>
      <p:sp>
        <p:nvSpPr>
          <p:cNvPr id="203" name="Google Shape;203;p27"/>
          <p:cNvSpPr txBox="1"/>
          <p:nvPr>
            <p:ph idx="1" type="body"/>
          </p:nvPr>
        </p:nvSpPr>
        <p:spPr>
          <a:xfrm>
            <a:off x="609600" y="1592262"/>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8.  BreadBoard &amp; Jumper Wires</a:t>
            </a:r>
            <a:endParaRPr/>
          </a:p>
        </p:txBody>
      </p:sp>
      <p:sp>
        <p:nvSpPr>
          <p:cNvPr id="204" name="Google Shape;204;p27"/>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205" name="Google Shape;205;p27"/>
          <p:cNvPicPr preferRelativeResize="0"/>
          <p:nvPr/>
        </p:nvPicPr>
        <p:blipFill rotWithShape="1">
          <a:blip r:embed="rId3">
            <a:alphaModFix/>
          </a:blip>
          <a:srcRect b="0" l="0" r="0" t="0"/>
          <a:stretch/>
        </p:blipFill>
        <p:spPr>
          <a:xfrm>
            <a:off x="4191000" y="2498725"/>
            <a:ext cx="3733800" cy="3240087"/>
          </a:xfrm>
          <a:prstGeom prst="rect">
            <a:avLst/>
          </a:prstGeom>
          <a:noFill/>
          <a:ln>
            <a:noFill/>
          </a:ln>
        </p:spPr>
      </p:pic>
      <p:pic>
        <p:nvPicPr>
          <p:cNvPr id="206" name="Google Shape;206;p27"/>
          <p:cNvPicPr preferRelativeResize="0"/>
          <p:nvPr/>
        </p:nvPicPr>
        <p:blipFill rotWithShape="1">
          <a:blip r:embed="rId4">
            <a:alphaModFix/>
          </a:blip>
          <a:srcRect b="0" l="0" r="0" t="0"/>
          <a:stretch/>
        </p:blipFill>
        <p:spPr>
          <a:xfrm>
            <a:off x="944562" y="2498725"/>
            <a:ext cx="3246437" cy="3246437"/>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Hardware &amp; software requirements</a:t>
            </a:r>
            <a:endParaRPr/>
          </a:p>
        </p:txBody>
      </p:sp>
      <p:sp>
        <p:nvSpPr>
          <p:cNvPr id="212" name="Google Shape;212;p2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We will be used Arduino IDE</a:t>
            </a:r>
            <a:endParaRPr/>
          </a:p>
          <a:p>
            <a:pPr indent="0" lvl="0" marL="0" marR="0" rtl="0" algn="l">
              <a:lnSpc>
                <a:spcPct val="100000"/>
              </a:lnSpc>
              <a:spcBef>
                <a:spcPts val="64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The </a:t>
            </a:r>
            <a:r>
              <a:rPr b="1" i="0" lang="en-US" sz="3200" u="none">
                <a:solidFill>
                  <a:srgbClr val="FFFF00"/>
                </a:solidFill>
                <a:latin typeface="Arial"/>
                <a:ea typeface="Arial"/>
                <a:cs typeface="Arial"/>
                <a:sym typeface="Arial"/>
              </a:rPr>
              <a:t>Arduino Integrated Development Environment </a:t>
            </a:r>
            <a:r>
              <a:rPr b="0" i="0" lang="en-US" sz="3200" u="none">
                <a:solidFill>
                  <a:srgbClr val="FFFF00"/>
                </a:solidFill>
                <a:latin typeface="Arial"/>
                <a:ea typeface="Arial"/>
                <a:cs typeface="Arial"/>
                <a:sym typeface="Arial"/>
              </a:rPr>
              <a:t>is a cross-platform application (for Windows, macOS, Linux) that is written in functions from C and C++. It is used to write and upload programs to Arduino compatible boards, but also, with the help of third-party cores, other vendor development boards.</a:t>
            </a:r>
            <a:endParaRPr/>
          </a:p>
        </p:txBody>
      </p:sp>
      <p:sp>
        <p:nvSpPr>
          <p:cNvPr id="213" name="Google Shape;213;p28"/>
          <p:cNvSpPr txBox="1"/>
          <p:nvPr/>
        </p:nvSpPr>
        <p:spPr>
          <a:xfrm>
            <a:off x="6553200" y="6248400"/>
            <a:ext cx="2133600" cy="4730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Overall system architecture diagram</a:t>
            </a:r>
            <a:endParaRPr/>
          </a:p>
        </p:txBody>
      </p:sp>
      <p:pic>
        <p:nvPicPr>
          <p:cNvPr id="219" name="Google Shape;219;p29"/>
          <p:cNvPicPr preferRelativeResize="0"/>
          <p:nvPr>
            <p:ph idx="1" type="body"/>
          </p:nvPr>
        </p:nvPicPr>
        <p:blipFill rotWithShape="1">
          <a:blip r:embed="rId3">
            <a:alphaModFix/>
          </a:blip>
          <a:srcRect b="0" l="0" r="0" t="0"/>
          <a:stretch/>
        </p:blipFill>
        <p:spPr>
          <a:xfrm>
            <a:off x="457200" y="2027237"/>
            <a:ext cx="8229600" cy="3671887"/>
          </a:xfrm>
          <a:prstGeom prst="rect">
            <a:avLst/>
          </a:prstGeom>
          <a:noFill/>
          <a:ln>
            <a:noFill/>
          </a:ln>
        </p:spPr>
      </p:pic>
      <p:sp>
        <p:nvSpPr>
          <p:cNvPr id="220" name="Google Shape;220;p29"/>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Overall system architecture diagram</a:t>
            </a:r>
            <a:endParaRPr/>
          </a:p>
        </p:txBody>
      </p:sp>
      <p:pic>
        <p:nvPicPr>
          <p:cNvPr id="226" name="Google Shape;226;p30"/>
          <p:cNvPicPr preferRelativeResize="0"/>
          <p:nvPr>
            <p:ph idx="1" type="body"/>
          </p:nvPr>
        </p:nvPicPr>
        <p:blipFill rotWithShape="1">
          <a:blip r:embed="rId3">
            <a:alphaModFix/>
          </a:blip>
          <a:srcRect b="0" l="0" r="0" t="0"/>
          <a:stretch/>
        </p:blipFill>
        <p:spPr>
          <a:xfrm>
            <a:off x="838200" y="1868487"/>
            <a:ext cx="7239000" cy="4614862"/>
          </a:xfrm>
          <a:prstGeom prst="rect">
            <a:avLst/>
          </a:prstGeom>
          <a:noFill/>
          <a:ln>
            <a:noFill/>
          </a:ln>
        </p:spPr>
      </p:pic>
      <p:sp>
        <p:nvSpPr>
          <p:cNvPr id="227" name="Google Shape;227;p30"/>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idx="1" type="body"/>
          </p:nvPr>
        </p:nvSpPr>
        <p:spPr>
          <a:xfrm>
            <a:off x="762000" y="228600"/>
            <a:ext cx="7886700" cy="25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00"/>
              </a:buClr>
              <a:buSzPts val="2400"/>
              <a:buFont typeface="Arial"/>
              <a:buNone/>
            </a:pPr>
            <a:r>
              <a:rPr b="0" i="0" lang="en-US" sz="2400" u="none">
                <a:solidFill>
                  <a:srgbClr val="FFFF00"/>
                </a:solidFill>
                <a:latin typeface="Arial"/>
                <a:ea typeface="Arial"/>
                <a:cs typeface="Arial"/>
                <a:sym typeface="Arial"/>
              </a:rPr>
              <a:t>             </a:t>
            </a:r>
            <a:r>
              <a:rPr b="0" i="0" lang="en-US" sz="2400" u="none">
                <a:solidFill>
                  <a:schemeClr val="dk1"/>
                </a:solidFill>
                <a:latin typeface="Arial"/>
                <a:ea typeface="Arial"/>
                <a:cs typeface="Arial"/>
                <a:sym typeface="Arial"/>
              </a:rPr>
              <a:t> </a:t>
            </a:r>
            <a:r>
              <a:rPr b="0" i="0" lang="en-US" sz="2800" u="none">
                <a:solidFill>
                  <a:srgbClr val="FFFF00"/>
                </a:solidFill>
                <a:latin typeface="Arial"/>
                <a:ea typeface="Arial"/>
                <a:cs typeface="Arial"/>
                <a:sym typeface="Arial"/>
              </a:rPr>
              <a:t>NOVELTY OF THE PROJECT:</a:t>
            </a:r>
            <a:endParaRPr/>
          </a:p>
          <a:p>
            <a:pPr indent="0" lvl="0" marL="0" rtl="0" algn="l">
              <a:lnSpc>
                <a:spcPct val="100000"/>
              </a:lnSpc>
              <a:spcBef>
                <a:spcPts val="560"/>
              </a:spcBef>
              <a:spcAft>
                <a:spcPts val="0"/>
              </a:spcAft>
              <a:buClr>
                <a:srgbClr val="FFFF00"/>
              </a:buClr>
              <a:buSzPts val="2800"/>
              <a:buFont typeface="Arial"/>
              <a:buNone/>
            </a:pPr>
            <a:r>
              <a:rPr b="0" i="0" lang="en-US" sz="2800" u="none">
                <a:solidFill>
                  <a:srgbClr val="FFFF00"/>
                </a:solidFill>
                <a:latin typeface="Arial"/>
                <a:ea typeface="Arial"/>
                <a:cs typeface="Arial"/>
                <a:sym typeface="Arial"/>
              </a:rPr>
              <a:t>       This project presents a novel online unsupervised vision system for obstacle detection in the field environments which detects many obstacles pathological to appearance or structure only obstacle detection systems.</a:t>
            </a:r>
            <a:r>
              <a:rPr b="0" i="0" lang="en-US" sz="2800" u="none">
                <a:solidFill>
                  <a:schemeClr val="dk1"/>
                </a:solidFill>
                <a:latin typeface="Arial"/>
                <a:ea typeface="Arial"/>
                <a:cs typeface="Arial"/>
                <a:sym typeface="Arial"/>
              </a:rPr>
              <a:t> </a:t>
            </a:r>
            <a:r>
              <a:rPr b="0" i="0" lang="en-US" sz="2800" u="none">
                <a:solidFill>
                  <a:srgbClr val="FFFF00"/>
                </a:solidFill>
                <a:latin typeface="Arial"/>
                <a:ea typeface="Arial"/>
                <a:cs typeface="Arial"/>
                <a:sym typeface="Arial"/>
              </a:rPr>
              <a:t>Robust obstacle detection in field environments is challenging as it is infeasible to train on all possible obstacles in all conditions, and many obstacles are camouflaged in their appearance or structure. The proposed system combines novelty in structure and appearance cues to detect obstacles, can adapt over time</a:t>
            </a:r>
            <a:r>
              <a:rPr b="0" i="0" lang="en-US" sz="2800" u="none">
                <a:solidFill>
                  <a:schemeClr val="dk1"/>
                </a:solidFill>
                <a:latin typeface="Arial"/>
                <a:ea typeface="Arial"/>
                <a:cs typeface="Arial"/>
                <a:sym typeface="Arial"/>
              </a:rPr>
              <a:t> </a:t>
            </a:r>
            <a:r>
              <a:rPr b="0" i="0" lang="en-US" sz="2800" u="none">
                <a:solidFill>
                  <a:srgbClr val="FFFF00"/>
                </a:solidFill>
                <a:latin typeface="Arial"/>
                <a:ea typeface="Arial"/>
                <a:cs typeface="Arial"/>
                <a:sym typeface="Arial"/>
              </a:rPr>
              <a:t>to changes in the environment.</a:t>
            </a:r>
            <a:endParaRPr/>
          </a:p>
        </p:txBody>
      </p:sp>
      <p:sp>
        <p:nvSpPr>
          <p:cNvPr id="233" name="Google Shape;233;p31"/>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457200" y="-2286000"/>
            <a:ext cx="8053387" cy="8839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FFFF00"/>
              </a:buClr>
              <a:buSzPts val="2400"/>
              <a:buFont typeface="Arial"/>
              <a:buNone/>
            </a:pPr>
            <a:r>
              <a:rPr b="0" i="0" lang="en-US" sz="2400" u="none">
                <a:solidFill>
                  <a:srgbClr val="FFFF00"/>
                </a:solidFill>
                <a:latin typeface="Arial"/>
                <a:ea typeface="Arial"/>
                <a:cs typeface="Arial"/>
                <a:sym typeface="Arial"/>
              </a:rPr>
              <a:t>REAL TIME USAGE:</a:t>
            </a:r>
            <a:br>
              <a:rPr b="0" i="0" lang="en-US" sz="2400" u="none">
                <a:solidFill>
                  <a:srgbClr val="FFFF00"/>
                </a:solidFill>
                <a:latin typeface="Arial"/>
                <a:ea typeface="Arial"/>
                <a:cs typeface="Arial"/>
                <a:sym typeface="Arial"/>
              </a:rPr>
            </a:br>
            <a:br>
              <a:rPr b="0" i="0" lang="en-US" sz="2400" u="none">
                <a:solidFill>
                  <a:srgbClr val="FFFF00"/>
                </a:solidFill>
                <a:latin typeface="Arial"/>
                <a:ea typeface="Arial"/>
                <a:cs typeface="Arial"/>
                <a:sym typeface="Arial"/>
              </a:rPr>
            </a:br>
            <a:r>
              <a:rPr b="0" i="0" lang="en-US" sz="2400" u="none">
                <a:solidFill>
                  <a:srgbClr val="FFFF00"/>
                </a:solidFill>
                <a:latin typeface="Arial"/>
                <a:ea typeface="Arial"/>
                <a:cs typeface="Arial"/>
                <a:sym typeface="Arial"/>
              </a:rPr>
              <a:t> Integration of local incremental planning and potential field is proposed for a motion planning of the car-like robot in this research so that obstacle avoidance and goal seeking could be achieved in real time. Both attractive and repulsive forces are function of both relative position and velocity between robot-obstacle and robot-target. The motion planning of the car-like robot has been demonstrated using this new local incremental planning when the unknown and dynamics environment contains either fixed multiple obstacles or moving obstacles. Results, demonstrated in Matlab simulation, reveal that the car-like robot can reach the target point and avoid moving obstacles at the same time, which could be implemented for a real car robot in near future.</a:t>
            </a:r>
            <a:endParaRPr/>
          </a:p>
        </p:txBody>
      </p:sp>
      <p:sp>
        <p:nvSpPr>
          <p:cNvPr id="239" name="Google Shape;239;p32"/>
          <p:cNvSpPr txBox="1"/>
          <p:nvPr>
            <p:ph idx="1" type="body"/>
          </p:nvPr>
        </p:nvSpPr>
        <p:spPr>
          <a:xfrm>
            <a:off x="623887" y="4589462"/>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a:t>
            </a:r>
            <a:endParaRPr/>
          </a:p>
          <a:p>
            <a:pPr indent="0" lvl="0" marL="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a:t>
            </a:r>
            <a:endParaRPr/>
          </a:p>
          <a:p>
            <a:pPr indent="0" lvl="0" marL="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a:t>
            </a:r>
            <a:endParaRPr/>
          </a:p>
        </p:txBody>
      </p:sp>
      <p:sp>
        <p:nvSpPr>
          <p:cNvPr id="240" name="Google Shape;240;p3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000"/>
              </a:buClr>
              <a:buSzPts val="4400"/>
              <a:buFont typeface="Arial"/>
              <a:buNone/>
            </a:pPr>
            <a:r>
              <a:rPr b="0" i="0" lang="en-US" sz="4400" u="none">
                <a:solidFill>
                  <a:srgbClr val="FFC000"/>
                </a:solidFill>
                <a:latin typeface="Arial"/>
                <a:ea typeface="Arial"/>
                <a:cs typeface="Arial"/>
                <a:sym typeface="Arial"/>
              </a:rPr>
              <a:t>Introduction</a:t>
            </a:r>
            <a:endParaRPr/>
          </a:p>
        </p:txBody>
      </p:sp>
      <p:sp>
        <p:nvSpPr>
          <p:cNvPr id="107" name="Google Shape;107;p15"/>
          <p:cNvSpPr txBox="1"/>
          <p:nvPr>
            <p:ph idx="1" type="body"/>
          </p:nvPr>
        </p:nvSpPr>
        <p:spPr>
          <a:xfrm>
            <a:off x="1409700" y="1585912"/>
            <a:ext cx="6324600" cy="51355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cap="none" strike="noStrike">
                <a:solidFill>
                  <a:srgbClr val="FFC000"/>
                </a:solidFill>
                <a:latin typeface="Arial"/>
                <a:ea typeface="Arial"/>
                <a:cs typeface="Arial"/>
                <a:sym typeface="Arial"/>
              </a:rPr>
              <a:t>Statement:</a:t>
            </a:r>
            <a:r>
              <a:rPr b="0" i="0" lang="en-US" sz="3200" u="none" cap="none" strike="noStrike">
                <a:solidFill>
                  <a:srgbClr val="FFFF66"/>
                </a:solidFill>
                <a:latin typeface="Arial"/>
                <a:ea typeface="Arial"/>
                <a:cs typeface="Arial"/>
                <a:sym typeface="Arial"/>
              </a:rPr>
              <a:t> The main objective is to learn to avoid obstacles in “N” Episodes and learn the optimal action. In this case, let's assume we need our Robot to learn optimal action as 'Right'.</a:t>
            </a:r>
            <a:endParaRPr/>
          </a:p>
          <a:p>
            <a:pPr indent="-3429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rgbClr val="FFFF66"/>
              </a:solidFill>
              <a:latin typeface="Arial"/>
              <a:ea typeface="Arial"/>
              <a:cs typeface="Arial"/>
              <a:sym typeface="Arial"/>
            </a:endParaRPr>
          </a:p>
          <a:p>
            <a:pPr indent="-342900" lvl="0" marL="342900" marR="0" rtl="0" algn="l">
              <a:lnSpc>
                <a:spcPct val="100000"/>
              </a:lnSpc>
              <a:spcBef>
                <a:spcPts val="640"/>
              </a:spcBef>
              <a:spcAft>
                <a:spcPts val="0"/>
              </a:spcAft>
              <a:buClr>
                <a:srgbClr val="FFC000"/>
              </a:buClr>
              <a:buSzPts val="3200"/>
              <a:buFont typeface="Arial"/>
              <a:buChar char="•"/>
            </a:pPr>
            <a:r>
              <a:rPr b="0" i="0" lang="en-US" sz="3200" u="none" cap="none" strike="noStrike">
                <a:solidFill>
                  <a:srgbClr val="FFC000"/>
                </a:solidFill>
                <a:latin typeface="Arial"/>
                <a:ea typeface="Arial"/>
                <a:cs typeface="Arial"/>
                <a:sym typeface="Arial"/>
              </a:rPr>
              <a:t>Reinforcement Algorithm Used</a:t>
            </a:r>
            <a:r>
              <a:rPr b="0" i="0" lang="en-US" sz="3200" u="none" cap="none" strike="noStrike">
                <a:solidFill>
                  <a:srgbClr val="FFFF66"/>
                </a:solidFill>
                <a:latin typeface="Arial"/>
                <a:ea typeface="Arial"/>
                <a:cs typeface="Arial"/>
                <a:sym typeface="Arial"/>
              </a:rPr>
              <a:t>: Q learning</a:t>
            </a:r>
            <a:endParaRPr/>
          </a:p>
          <a:p>
            <a:pPr indent="-139700" lvl="0" marL="342900" marR="0" rtl="0" algn="l">
              <a:spcBef>
                <a:spcPts val="640"/>
              </a:spcBef>
              <a:spcAft>
                <a:spcPts val="0"/>
              </a:spcAft>
              <a:buClr>
                <a:schemeClr val="dk1"/>
              </a:buClr>
              <a:buSzPts val="3200"/>
              <a:buFont typeface="Arial"/>
              <a:buNone/>
            </a:pPr>
            <a:r>
              <a:t/>
            </a:r>
            <a:endParaRPr b="0" i="0" sz="3200" u="none">
              <a:solidFill>
                <a:srgbClr val="FFFF66"/>
              </a:solidFill>
              <a:latin typeface="Arial"/>
              <a:ea typeface="Arial"/>
              <a:cs typeface="Arial"/>
              <a:sym typeface="Arial"/>
            </a:endParaRPr>
          </a:p>
        </p:txBody>
      </p:sp>
      <p:sp>
        <p:nvSpPr>
          <p:cNvPr id="108" name="Google Shape;108;p15"/>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1" type="body"/>
          </p:nvPr>
        </p:nvSpPr>
        <p:spPr>
          <a:xfrm>
            <a:off x="623887" y="1371600"/>
            <a:ext cx="78867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a:t>
            </a:r>
            <a:r>
              <a:rPr b="0" i="0" lang="en-US" sz="2400" u="none">
                <a:solidFill>
                  <a:srgbClr val="FFFF00"/>
                </a:solidFill>
                <a:latin typeface="Arial"/>
                <a:ea typeface="Arial"/>
                <a:cs typeface="Arial"/>
                <a:sym typeface="Arial"/>
              </a:rPr>
              <a:t> CONCLUSION:</a:t>
            </a:r>
            <a:endParaRPr/>
          </a:p>
          <a:p>
            <a:pPr indent="0" lvl="0" marL="0" rtl="0" algn="l">
              <a:lnSpc>
                <a:spcPct val="100000"/>
              </a:lnSpc>
              <a:spcBef>
                <a:spcPts val="480"/>
              </a:spcBef>
              <a:spcAft>
                <a:spcPts val="0"/>
              </a:spcAft>
              <a:buClr>
                <a:srgbClr val="FFFF00"/>
              </a:buClr>
              <a:buSzPts val="2400"/>
              <a:buFont typeface="Arial"/>
              <a:buNone/>
            </a:pPr>
            <a:r>
              <a:rPr b="0" i="0" lang="en-US" sz="2400" u="none">
                <a:solidFill>
                  <a:srgbClr val="FFFF00"/>
                </a:solidFill>
                <a:latin typeface="Arial"/>
                <a:ea typeface="Arial"/>
                <a:cs typeface="Arial"/>
                <a:sym typeface="Arial"/>
              </a:rPr>
              <a:t> This project presents a new method of vision-based surveillance robot with obstacles avoidance capabilities for general purpose robot in indoor environments. Algorithms of neural network for obstacle avoidance were implemented in the robot. Experimental results with various positions of obstacle show the ability of robot to avoid it and have shown a good performance. The robot is also able to recognize victims in front of the robot. The sensor system is very cheap because it only uses 3 distance sensors.</a:t>
            </a:r>
            <a:endParaRPr/>
          </a:p>
        </p:txBody>
      </p:sp>
      <p:sp>
        <p:nvSpPr>
          <p:cNvPr id="246" name="Google Shape;246;p33"/>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252" name="Google Shape;252;p34"/>
          <p:cNvSpPr txBox="1"/>
          <p:nvPr>
            <p:ph type="title"/>
          </p:nvPr>
        </p:nvSpPr>
        <p:spPr>
          <a:xfrm>
            <a:off x="623887" y="1709737"/>
            <a:ext cx="7886700" cy="2852737"/>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FFFF00"/>
              </a:buClr>
              <a:buSzPts val="6000"/>
              <a:buFont typeface="Arial"/>
              <a:buNone/>
            </a:pPr>
            <a:r>
              <a:rPr b="0" i="0" lang="en-US" sz="6000" u="none">
                <a:solidFill>
                  <a:srgbClr val="FFFF00"/>
                </a:solidFill>
                <a:latin typeface="Arial"/>
                <a:ea typeface="Arial"/>
                <a:cs typeface="Arial"/>
                <a:sym typeface="Arial"/>
              </a:rPr>
              <a:t>THANK YOU</a:t>
            </a:r>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ctrTitle"/>
          </p:nvPr>
        </p:nvSpPr>
        <p:spPr>
          <a:xfrm>
            <a:off x="1600200" y="1600200"/>
            <a:ext cx="6096000" cy="228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FFFF00"/>
              </a:buClr>
              <a:buSzPts val="9600"/>
              <a:buFont typeface="Arial"/>
              <a:buNone/>
            </a:pPr>
            <a:r>
              <a:rPr b="0" i="0" lang="en-US" sz="9600" u="none">
                <a:solidFill>
                  <a:srgbClr val="FFFF00"/>
                </a:solidFill>
                <a:latin typeface="Arial"/>
                <a:ea typeface="Arial"/>
                <a:cs typeface="Arial"/>
                <a:sym typeface="Arial"/>
              </a:rPr>
              <a:t>PART 2</a:t>
            </a:r>
            <a:endParaRPr/>
          </a:p>
        </p:txBody>
      </p:sp>
      <p:sp>
        <p:nvSpPr>
          <p:cNvPr id="258" name="Google Shape;258;p35"/>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457200" y="274637"/>
            <a:ext cx="8229600" cy="16303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264" name="Google Shape;264;p36"/>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265" name="Google Shape;265;p36"/>
          <p:cNvPicPr preferRelativeResize="0"/>
          <p:nvPr>
            <p:ph idx="1" type="body"/>
          </p:nvPr>
        </p:nvPicPr>
        <p:blipFill rotWithShape="1">
          <a:blip r:embed="rId3">
            <a:alphaModFix/>
          </a:blip>
          <a:srcRect b="0" l="0" r="0" t="0"/>
          <a:stretch/>
        </p:blipFill>
        <p:spPr>
          <a:xfrm>
            <a:off x="1219200" y="1905000"/>
            <a:ext cx="5943600" cy="4495800"/>
          </a:xfrm>
          <a:prstGeom prst="rect">
            <a:avLst/>
          </a:prstGeom>
          <a:noFill/>
          <a:ln cap="sq" cmpd="sng" w="38100">
            <a:solidFill>
              <a:srgbClr val="000000"/>
            </a:solidFill>
            <a:prstDash val="solid"/>
            <a:miter lim="524288"/>
            <a:headEnd len="sm" w="sm" type="none"/>
            <a:tailEnd len="sm" w="sm" type="none"/>
          </a:ln>
          <a:effectLst>
            <a:outerShdw blurRad="63500" dir="2700000" dist="38100">
              <a:srgbClr val="000000">
                <a:alpha val="4274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271" name="Google Shape;271;p3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2400"/>
              <a:buFont typeface="Noto Sans Symbols"/>
              <a:buChar char="⮚"/>
            </a:pPr>
            <a:r>
              <a:rPr b="0" i="0" lang="en-US" sz="2400" u="none">
                <a:solidFill>
                  <a:srgbClr val="FFC000"/>
                </a:solidFill>
                <a:latin typeface="Arial"/>
                <a:ea typeface="Arial"/>
                <a:cs typeface="Arial"/>
                <a:sym typeface="Arial"/>
              </a:rPr>
              <a:t>Ardionu  Board pin no VCC is connected to the vcc pin of the Bridge board .</a:t>
            </a:r>
            <a:endParaRPr/>
          </a:p>
          <a:p>
            <a:pPr indent="-342900" lvl="0" marL="342900" marR="0" rtl="0" algn="l">
              <a:lnSpc>
                <a:spcPct val="100000"/>
              </a:lnSpc>
              <a:spcBef>
                <a:spcPts val="480"/>
              </a:spcBef>
              <a:spcAft>
                <a:spcPts val="0"/>
              </a:spcAft>
              <a:buClr>
                <a:srgbClr val="FFC000"/>
              </a:buClr>
              <a:buSzPts val="2400"/>
              <a:buFont typeface="Noto Sans Symbols"/>
              <a:buChar char="⮚"/>
            </a:pPr>
            <a:r>
              <a:rPr b="0" i="0" lang="en-US" sz="2400" u="none">
                <a:solidFill>
                  <a:srgbClr val="FFC000"/>
                </a:solidFill>
                <a:latin typeface="Arial"/>
                <a:ea typeface="Arial"/>
                <a:cs typeface="Arial"/>
                <a:sym typeface="Arial"/>
              </a:rPr>
              <a:t>Ardionu Board pin no GND is connected to the GND pin of Bridg board .</a:t>
            </a:r>
            <a:endParaRPr/>
          </a:p>
          <a:p>
            <a:pPr indent="-342900" lvl="0" marL="342900" marR="0" rtl="0" algn="l">
              <a:lnSpc>
                <a:spcPct val="100000"/>
              </a:lnSpc>
              <a:spcBef>
                <a:spcPts val="480"/>
              </a:spcBef>
              <a:spcAft>
                <a:spcPts val="0"/>
              </a:spcAft>
              <a:buClr>
                <a:srgbClr val="FFC000"/>
              </a:buClr>
              <a:buSzPts val="2400"/>
              <a:buFont typeface="Noto Sans Symbols"/>
              <a:buChar char="⮚"/>
            </a:pPr>
            <a:r>
              <a:rPr b="0" i="0" lang="en-US" sz="2400" u="none">
                <a:solidFill>
                  <a:srgbClr val="FFC000"/>
                </a:solidFill>
                <a:latin typeface="Arial"/>
                <a:ea typeface="Arial"/>
                <a:cs typeface="Arial"/>
                <a:sym typeface="Arial"/>
              </a:rPr>
              <a:t>Ardionu Board all Digital pin is connected to the all digital pin of bridge Board .</a:t>
            </a:r>
            <a:endParaRPr/>
          </a:p>
          <a:p>
            <a:pPr indent="-342900" lvl="0" marL="342900" marR="0" rtl="0" algn="l">
              <a:lnSpc>
                <a:spcPct val="100000"/>
              </a:lnSpc>
              <a:spcBef>
                <a:spcPts val="480"/>
              </a:spcBef>
              <a:spcAft>
                <a:spcPts val="0"/>
              </a:spcAft>
              <a:buClr>
                <a:srgbClr val="FFC000"/>
              </a:buClr>
              <a:buSzPts val="2400"/>
              <a:buFont typeface="Noto Sans Symbols"/>
              <a:buChar char="⮚"/>
            </a:pPr>
            <a:r>
              <a:rPr b="0" i="0" lang="en-US" sz="2400" u="none">
                <a:solidFill>
                  <a:srgbClr val="FFC000"/>
                </a:solidFill>
                <a:latin typeface="Arial"/>
                <a:ea typeface="Arial"/>
                <a:cs typeface="Arial"/>
                <a:sym typeface="Arial"/>
              </a:rPr>
              <a:t>Ardionu Board all analog pin is connected to the all analog pin of bridge Board .</a:t>
            </a:r>
            <a:endParaRPr/>
          </a:p>
          <a:p>
            <a:pPr indent="-342900" lvl="0" marL="342900" marR="0" rtl="0" algn="l">
              <a:lnSpc>
                <a:spcPct val="100000"/>
              </a:lnSpc>
              <a:spcBef>
                <a:spcPts val="480"/>
              </a:spcBef>
              <a:spcAft>
                <a:spcPts val="0"/>
              </a:spcAft>
              <a:buClr>
                <a:srgbClr val="FFC000"/>
              </a:buClr>
              <a:buSzPts val="2400"/>
              <a:buFont typeface="Noto Sans Symbols"/>
              <a:buChar char="⮚"/>
            </a:pPr>
            <a:r>
              <a:rPr b="0" i="0" lang="en-US" sz="2400" u="none">
                <a:solidFill>
                  <a:srgbClr val="FFC000"/>
                </a:solidFill>
                <a:latin typeface="Arial"/>
                <a:ea typeface="Arial"/>
                <a:cs typeface="Arial"/>
                <a:sym typeface="Arial"/>
              </a:rPr>
              <a:t>According to the digram .</a:t>
            </a:r>
            <a:endParaRPr b="0" i="0" sz="2400" u="none">
              <a:solidFill>
                <a:srgbClr val="FFC000"/>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a:solidFill>
                <a:srgbClr val="FFC000"/>
              </a:solidFill>
              <a:latin typeface="Arial"/>
              <a:ea typeface="Arial"/>
              <a:cs typeface="Arial"/>
              <a:sym typeface="Arial"/>
            </a:endParaRPr>
          </a:p>
        </p:txBody>
      </p:sp>
      <p:sp>
        <p:nvSpPr>
          <p:cNvPr id="272" name="Google Shape;272;p37"/>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630237" y="365125"/>
            <a:ext cx="7886700" cy="1325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3600"/>
              <a:buFont typeface="Arial"/>
              <a:buNone/>
            </a:pPr>
            <a:r>
              <a:rPr b="0" i="0" lang="en-US" sz="3600" u="none">
                <a:solidFill>
                  <a:srgbClr val="FFFF00"/>
                </a:solidFill>
                <a:latin typeface="Arial"/>
                <a:ea typeface="Arial"/>
                <a:cs typeface="Arial"/>
                <a:sym typeface="Arial"/>
              </a:rPr>
              <a:t>Module description &amp; Module work flow explanation</a:t>
            </a:r>
            <a:endParaRPr/>
          </a:p>
        </p:txBody>
      </p:sp>
      <p:sp>
        <p:nvSpPr>
          <p:cNvPr id="278" name="Google Shape;278;p38"/>
          <p:cNvSpPr txBox="1"/>
          <p:nvPr>
            <p:ph idx="1" type="body"/>
          </p:nvPr>
        </p:nvSpPr>
        <p:spPr>
          <a:xfrm>
            <a:off x="630237" y="1681162"/>
            <a:ext cx="386873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00"/>
              </a:buClr>
              <a:buSzPts val="2400"/>
              <a:buFont typeface="Arial"/>
              <a:buNone/>
            </a:pPr>
            <a:r>
              <a:rPr b="1" i="0" lang="en-US" sz="2400" u="none">
                <a:solidFill>
                  <a:srgbClr val="FFFF00"/>
                </a:solidFill>
                <a:latin typeface="Arial"/>
                <a:ea typeface="Arial"/>
                <a:cs typeface="Arial"/>
                <a:sym typeface="Arial"/>
              </a:rPr>
              <a:t>This is Arduino Board</a:t>
            </a:r>
            <a:endParaRPr/>
          </a:p>
        </p:txBody>
      </p:sp>
      <p:sp>
        <p:nvSpPr>
          <p:cNvPr id="279" name="Google Shape;279;p38"/>
          <p:cNvSpPr txBox="1"/>
          <p:nvPr>
            <p:ph idx="1" type="body"/>
          </p:nvPr>
        </p:nvSpPr>
        <p:spPr>
          <a:xfrm>
            <a:off x="4629150" y="1681162"/>
            <a:ext cx="388778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C000"/>
              </a:buClr>
              <a:buSzPts val="2400"/>
              <a:buFont typeface="Arial"/>
              <a:buNone/>
            </a:pPr>
            <a:r>
              <a:rPr b="1" i="0" lang="en-US" sz="2400" u="none">
                <a:solidFill>
                  <a:srgbClr val="FFC000"/>
                </a:solidFill>
                <a:latin typeface="Arial"/>
                <a:ea typeface="Arial"/>
                <a:cs typeface="Arial"/>
                <a:sym typeface="Arial"/>
              </a:rPr>
              <a:t>This is H Moter Bridge</a:t>
            </a:r>
            <a:endParaRPr/>
          </a:p>
        </p:txBody>
      </p:sp>
      <p:pic>
        <p:nvPicPr>
          <p:cNvPr id="280" name="Google Shape;280;p38"/>
          <p:cNvPicPr preferRelativeResize="0"/>
          <p:nvPr>
            <p:ph idx="1" type="body"/>
          </p:nvPr>
        </p:nvPicPr>
        <p:blipFill rotWithShape="1">
          <a:blip r:embed="rId3">
            <a:alphaModFix/>
          </a:blip>
          <a:srcRect b="0" l="0" r="0" t="0"/>
          <a:stretch/>
        </p:blipFill>
        <p:spPr>
          <a:xfrm>
            <a:off x="4724400" y="2660650"/>
            <a:ext cx="3657600" cy="3756025"/>
          </a:xfrm>
          <a:prstGeom prst="rect">
            <a:avLst/>
          </a:prstGeom>
          <a:noFill/>
          <a:ln cap="sq" cmpd="sng" w="38100">
            <a:solidFill>
              <a:srgbClr val="000000"/>
            </a:solidFill>
            <a:prstDash val="solid"/>
            <a:miter lim="524288"/>
            <a:headEnd len="sm" w="sm" type="none"/>
            <a:tailEnd len="sm" w="sm" type="none"/>
          </a:ln>
          <a:effectLst>
            <a:outerShdw blurRad="63500" dir="2700000" dist="38100">
              <a:srgbClr val="000000">
                <a:alpha val="42745"/>
              </a:srgbClr>
            </a:outerShdw>
          </a:effectLst>
        </p:spPr>
      </p:pic>
      <p:sp>
        <p:nvSpPr>
          <p:cNvPr id="281" name="Google Shape;281;p38"/>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282" name="Google Shape;282;p38"/>
          <p:cNvPicPr preferRelativeResize="0"/>
          <p:nvPr>
            <p:ph idx="4294967295" type="body"/>
          </p:nvPr>
        </p:nvPicPr>
        <p:blipFill rotWithShape="1">
          <a:blip r:embed="rId4">
            <a:alphaModFix/>
          </a:blip>
          <a:srcRect b="0" l="0" r="0" t="0"/>
          <a:stretch/>
        </p:blipFill>
        <p:spPr>
          <a:xfrm>
            <a:off x="506412" y="1943100"/>
            <a:ext cx="3913188" cy="3756025"/>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288" name="Google Shape;288;p3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2000"/>
              <a:buFont typeface="Arial"/>
              <a:buChar char="•"/>
            </a:pPr>
            <a:r>
              <a:rPr b="0" i="0" lang="en-US" sz="2000" u="none">
                <a:solidFill>
                  <a:srgbClr val="FFC000"/>
                </a:solidFill>
                <a:latin typeface="Arial"/>
                <a:ea typeface="Arial"/>
                <a:cs typeface="Arial"/>
                <a:sym typeface="Arial"/>
              </a:rPr>
              <a:t>All pins of Arduino board and moter bridge are attached according to this digram.</a:t>
            </a:r>
            <a:endParaRPr/>
          </a:p>
        </p:txBody>
      </p:sp>
      <p:sp>
        <p:nvSpPr>
          <p:cNvPr id="289" name="Google Shape;289;p39"/>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290" name="Google Shape;290;p39"/>
          <p:cNvPicPr preferRelativeResize="0"/>
          <p:nvPr/>
        </p:nvPicPr>
        <p:blipFill rotWithShape="1">
          <a:blip r:embed="rId3">
            <a:alphaModFix/>
          </a:blip>
          <a:srcRect b="0" l="0" r="0" t="0"/>
          <a:stretch/>
        </p:blipFill>
        <p:spPr>
          <a:xfrm>
            <a:off x="762000" y="2376487"/>
            <a:ext cx="7086600" cy="41767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20687" y="106362"/>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296" name="Google Shape;296;p40"/>
          <p:cNvSpPr txBox="1"/>
          <p:nvPr>
            <p:ph idx="1" type="body"/>
          </p:nvPr>
        </p:nvSpPr>
        <p:spPr>
          <a:xfrm>
            <a:off x="304800" y="1501775"/>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Final diagram will look something like this</a:t>
            </a:r>
            <a:endParaRPr/>
          </a:p>
        </p:txBody>
      </p:sp>
      <p:sp>
        <p:nvSpPr>
          <p:cNvPr id="297" name="Google Shape;297;p40"/>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298" name="Google Shape;298;p40"/>
          <p:cNvPicPr preferRelativeResize="0"/>
          <p:nvPr/>
        </p:nvPicPr>
        <p:blipFill rotWithShape="1">
          <a:blip r:embed="rId3">
            <a:alphaModFix/>
          </a:blip>
          <a:srcRect b="0" l="0" r="0" t="0"/>
          <a:stretch/>
        </p:blipFill>
        <p:spPr>
          <a:xfrm>
            <a:off x="1487487" y="2128837"/>
            <a:ext cx="6096000" cy="4572000"/>
          </a:xfrm>
          <a:prstGeom prst="rect">
            <a:avLst/>
          </a:prstGeom>
          <a:noFill/>
          <a:ln cap="sq" cmpd="sng" w="38100">
            <a:solidFill>
              <a:srgbClr val="000000"/>
            </a:solidFill>
            <a:prstDash val="solid"/>
            <a:miter lim="800000"/>
            <a:headEnd len="sm" w="sm" type="none"/>
            <a:tailEnd len="sm" w="sm" type="none"/>
          </a:ln>
          <a:effectLst>
            <a:outerShdw blurRad="63500" dir="2700000" dist="38100">
              <a:srgbClr val="000000">
                <a:alpha val="42745"/>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381000" y="6350"/>
            <a:ext cx="7886700" cy="1325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304" name="Google Shape;304;p41"/>
          <p:cNvSpPr txBox="1"/>
          <p:nvPr>
            <p:ph idx="1" type="body"/>
          </p:nvPr>
        </p:nvSpPr>
        <p:spPr>
          <a:xfrm>
            <a:off x="639762" y="1878012"/>
            <a:ext cx="3868737" cy="82867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C000"/>
              </a:buClr>
              <a:buSzPts val="1800"/>
              <a:buFont typeface="Arial"/>
              <a:buNone/>
            </a:pPr>
            <a:r>
              <a:rPr b="1" i="0" lang="en-US" sz="1800" u="none">
                <a:solidFill>
                  <a:srgbClr val="FFC000"/>
                </a:solidFill>
                <a:latin typeface="Arial"/>
                <a:ea typeface="Arial"/>
                <a:cs typeface="Arial"/>
                <a:sym typeface="Arial"/>
              </a:rPr>
              <a:t>Ultrasonic sensor – HC – SR04</a:t>
            </a:r>
            <a:endParaRPr/>
          </a:p>
          <a:p>
            <a:pPr indent="0" lvl="0" marL="0" rtl="0" algn="l">
              <a:spcBef>
                <a:spcPts val="360"/>
              </a:spcBef>
              <a:spcAft>
                <a:spcPts val="0"/>
              </a:spcAft>
              <a:buClr>
                <a:schemeClr val="dk1"/>
              </a:buClr>
              <a:buSzPts val="1800"/>
              <a:buFont typeface="Arial"/>
              <a:buNone/>
            </a:pPr>
            <a:r>
              <a:t/>
            </a:r>
            <a:endParaRPr b="1" i="0" sz="1800" u="none">
              <a:solidFill>
                <a:srgbClr val="FFC000"/>
              </a:solidFill>
              <a:latin typeface="Arial"/>
              <a:ea typeface="Arial"/>
              <a:cs typeface="Arial"/>
              <a:sym typeface="Arial"/>
            </a:endParaRPr>
          </a:p>
        </p:txBody>
      </p:sp>
      <p:pic>
        <p:nvPicPr>
          <p:cNvPr id="305" name="Google Shape;305;p41"/>
          <p:cNvPicPr preferRelativeResize="0"/>
          <p:nvPr>
            <p:ph idx="1" type="body"/>
          </p:nvPr>
        </p:nvPicPr>
        <p:blipFill rotWithShape="1">
          <a:blip r:embed="rId3">
            <a:alphaModFix/>
          </a:blip>
          <a:srcRect b="0" l="0" r="0" t="0"/>
          <a:stretch/>
        </p:blipFill>
        <p:spPr>
          <a:xfrm>
            <a:off x="890587" y="2505075"/>
            <a:ext cx="3365500" cy="4076700"/>
          </a:xfrm>
          <a:prstGeom prst="rect">
            <a:avLst/>
          </a:prstGeom>
          <a:noFill/>
          <a:ln cap="sq" cmpd="sng" w="38100">
            <a:solidFill>
              <a:srgbClr val="000000"/>
            </a:solidFill>
            <a:prstDash val="solid"/>
            <a:miter lim="524288"/>
            <a:headEnd len="sm" w="sm" type="none"/>
            <a:tailEnd len="sm" w="sm" type="none"/>
          </a:ln>
          <a:effectLst>
            <a:outerShdw blurRad="63500" dir="2700000" dist="38100">
              <a:srgbClr val="000000">
                <a:alpha val="42745"/>
              </a:srgbClr>
            </a:outerShdw>
          </a:effectLst>
        </p:spPr>
      </p:pic>
      <p:sp>
        <p:nvSpPr>
          <p:cNvPr id="306" name="Google Shape;306;p41"/>
          <p:cNvSpPr txBox="1"/>
          <p:nvPr>
            <p:ph idx="1" type="body"/>
          </p:nvPr>
        </p:nvSpPr>
        <p:spPr>
          <a:xfrm>
            <a:off x="4629150" y="1430337"/>
            <a:ext cx="388778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C000"/>
              </a:buClr>
              <a:buSzPts val="2400"/>
              <a:buFont typeface="Arial"/>
              <a:buNone/>
            </a:pPr>
            <a:r>
              <a:rPr b="1" i="0" lang="en-US" sz="2400" u="none">
                <a:solidFill>
                  <a:srgbClr val="FFC000"/>
                </a:solidFill>
                <a:latin typeface="Arial"/>
                <a:ea typeface="Arial"/>
                <a:cs typeface="Arial"/>
                <a:sym typeface="Arial"/>
              </a:rPr>
              <a:t>Servo Moter</a:t>
            </a:r>
            <a:endParaRPr/>
          </a:p>
        </p:txBody>
      </p:sp>
      <p:pic>
        <p:nvPicPr>
          <p:cNvPr id="307" name="Google Shape;307;p41"/>
          <p:cNvPicPr preferRelativeResize="0"/>
          <p:nvPr>
            <p:ph idx="2" type="body"/>
          </p:nvPr>
        </p:nvPicPr>
        <p:blipFill rotWithShape="1">
          <a:blip r:embed="rId4">
            <a:alphaModFix/>
          </a:blip>
          <a:srcRect b="0" l="0" r="0" t="0"/>
          <a:stretch/>
        </p:blipFill>
        <p:spPr>
          <a:xfrm>
            <a:off x="4635500" y="2505075"/>
            <a:ext cx="3517900" cy="3971925"/>
          </a:xfrm>
          <a:prstGeom prst="rect">
            <a:avLst/>
          </a:prstGeom>
          <a:noFill/>
          <a:ln cap="sq" cmpd="sng" w="38100">
            <a:solidFill>
              <a:srgbClr val="000000"/>
            </a:solidFill>
            <a:prstDash val="solid"/>
            <a:miter lim="524288"/>
            <a:headEnd len="sm" w="sm" type="none"/>
            <a:tailEnd len="sm" w="sm" type="none"/>
          </a:ln>
          <a:effectLst>
            <a:outerShdw blurRad="63500" dir="2700000" dist="38100">
              <a:srgbClr val="000000">
                <a:alpha val="42745"/>
              </a:srgbClr>
            </a:outerShdw>
          </a:effectLst>
        </p:spPr>
      </p:pic>
      <p:sp>
        <p:nvSpPr>
          <p:cNvPr id="308" name="Google Shape;308;p41"/>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314" name="Google Shape;314;p42"/>
          <p:cNvSpPr txBox="1"/>
          <p:nvPr>
            <p:ph idx="1" type="body"/>
          </p:nvPr>
        </p:nvSpPr>
        <p:spPr>
          <a:xfrm>
            <a:off x="457200" y="1676400"/>
            <a:ext cx="8229600" cy="5045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In Ultrasonic sensor has basically four pins </a:t>
            </a:r>
            <a:endParaRPr/>
          </a:p>
          <a:p>
            <a:pPr indent="-342900" lvl="0" marL="342900" marR="0" rtl="0" algn="l">
              <a:lnSpc>
                <a:spcPct val="100000"/>
              </a:lnSpc>
              <a:spcBef>
                <a:spcPts val="640"/>
              </a:spcBef>
              <a:spcAft>
                <a:spcPts val="0"/>
              </a:spcAft>
              <a:buClr>
                <a:srgbClr val="FFC000"/>
              </a:buClr>
              <a:buSzPts val="3200"/>
              <a:buFont typeface="Arial"/>
              <a:buNone/>
            </a:pPr>
            <a:r>
              <a:rPr b="0" i="0" lang="en-US" sz="3200" u="none">
                <a:solidFill>
                  <a:srgbClr val="FFC000"/>
                </a:solidFill>
                <a:latin typeface="Arial"/>
                <a:ea typeface="Arial"/>
                <a:cs typeface="Arial"/>
                <a:sym typeface="Arial"/>
              </a:rPr>
              <a:t>  VCC pin, Triger pin, Echo pin and GND pin.</a:t>
            </a:r>
            <a:endParaRPr/>
          </a:p>
          <a:p>
            <a:pPr indent="-342900" lvl="0" marL="342900" marR="0" rtl="0" algn="l">
              <a:lnSpc>
                <a:spcPct val="100000"/>
              </a:lnSpc>
              <a:spcBef>
                <a:spcPts val="64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In servo Moter has basically three pins </a:t>
            </a:r>
            <a:endParaRPr/>
          </a:p>
          <a:p>
            <a:pPr indent="-342900" lvl="0" marL="342900" marR="0" rtl="0" algn="l">
              <a:lnSpc>
                <a:spcPct val="100000"/>
              </a:lnSpc>
              <a:spcBef>
                <a:spcPts val="640"/>
              </a:spcBef>
              <a:spcAft>
                <a:spcPts val="0"/>
              </a:spcAft>
              <a:buClr>
                <a:srgbClr val="FFC000"/>
              </a:buClr>
              <a:buSzPts val="3200"/>
              <a:buFont typeface="Arial"/>
              <a:buNone/>
            </a:pPr>
            <a:r>
              <a:rPr b="0" i="0" lang="en-US" sz="3200" u="none">
                <a:solidFill>
                  <a:srgbClr val="FFC000"/>
                </a:solidFill>
                <a:latin typeface="Arial"/>
                <a:ea typeface="Arial"/>
                <a:cs typeface="Arial"/>
                <a:sym typeface="Arial"/>
              </a:rPr>
              <a:t>    VCC pin, GND pin, and signal pin .</a:t>
            </a:r>
            <a:endParaRPr/>
          </a:p>
          <a:p>
            <a:pPr indent="-3429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 </a:t>
            </a:r>
            <a:endParaRPr b="0" i="0" sz="3200" u="non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sp>
        <p:nvSpPr>
          <p:cNvPr id="315" name="Google Shape;315;p4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2286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Arial"/>
              <a:buNone/>
            </a:pPr>
            <a:r>
              <a:rPr b="0" i="0" lang="en-US" sz="4000" u="none">
                <a:solidFill>
                  <a:schemeClr val="dk2"/>
                </a:solidFill>
                <a:latin typeface="Arial"/>
                <a:ea typeface="Arial"/>
                <a:cs typeface="Arial"/>
                <a:sym typeface="Arial"/>
              </a:rPr>
              <a:t>   </a:t>
            </a:r>
            <a:r>
              <a:rPr b="0" i="0" lang="en-US" sz="4000" u="none">
                <a:solidFill>
                  <a:srgbClr val="FFFF00"/>
                </a:solidFill>
                <a:latin typeface="Arial"/>
                <a:ea typeface="Arial"/>
                <a:cs typeface="Arial"/>
                <a:sym typeface="Arial"/>
              </a:rPr>
              <a:t>Proposed work and methodology</a:t>
            </a:r>
            <a:endParaRPr/>
          </a:p>
        </p:txBody>
      </p:sp>
      <p:sp>
        <p:nvSpPr>
          <p:cNvPr id="115" name="Google Shape;115;p16"/>
          <p:cNvSpPr txBox="1"/>
          <p:nvPr>
            <p:ph idx="1" type="body"/>
          </p:nvPr>
        </p:nvSpPr>
        <p:spPr>
          <a:xfrm>
            <a:off x="457200" y="1371600"/>
            <a:ext cx="8458200" cy="5426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FF99"/>
              </a:buClr>
              <a:buSzPts val="3200"/>
              <a:buFont typeface="Arial"/>
              <a:buChar char="•"/>
            </a:pPr>
            <a:r>
              <a:rPr b="0" i="0" lang="en-US" sz="3200" u="none">
                <a:solidFill>
                  <a:srgbClr val="FFFF99"/>
                </a:solidFill>
                <a:latin typeface="Arial"/>
                <a:ea typeface="Arial"/>
                <a:cs typeface="Arial"/>
                <a:sym typeface="Arial"/>
              </a:rPr>
              <a:t>1. </a:t>
            </a:r>
            <a:r>
              <a:rPr b="0" i="0" lang="en-US" sz="3200" u="none">
                <a:solidFill>
                  <a:srgbClr val="FFC000"/>
                </a:solidFill>
                <a:latin typeface="Arial"/>
                <a:ea typeface="Arial"/>
                <a:cs typeface="Arial"/>
                <a:sym typeface="Arial"/>
              </a:rPr>
              <a:t>STATE</a:t>
            </a:r>
            <a:r>
              <a:rPr b="0" i="0" lang="en-US" sz="3200" u="none">
                <a:solidFill>
                  <a:srgbClr val="FFFF99"/>
                </a:solidFill>
                <a:latin typeface="Arial"/>
                <a:ea typeface="Arial"/>
                <a:cs typeface="Arial"/>
                <a:sym typeface="Arial"/>
              </a:rPr>
              <a:t>: -This is the situation in which is the robot .here for a basic Obstacle avoiding robot, there are in total 2 states ……1st state is when there is no obstacle close to it and 2ndstate in which there is an obstacle in front of it.(when I wrote the code I assumed 10 different states can be in which expected the same action. The reason I did this to illustrate a more complex environment.)</a:t>
            </a:r>
            <a:endParaRPr/>
          </a:p>
        </p:txBody>
      </p:sp>
      <p:sp>
        <p:nvSpPr>
          <p:cNvPr id="116" name="Google Shape;116;p16"/>
          <p:cNvSpPr txBox="1"/>
          <p:nvPr/>
        </p:nvSpPr>
        <p:spPr>
          <a:xfrm>
            <a:off x="6553200" y="63214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321" name="Google Shape;321;p4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FF00"/>
              </a:buClr>
              <a:buSzPts val="2800"/>
              <a:buFont typeface="Arial"/>
              <a:buChar char="•"/>
            </a:pPr>
            <a:r>
              <a:rPr b="0" i="0" lang="en-US" sz="2800" u="none">
                <a:solidFill>
                  <a:srgbClr val="FFFF00"/>
                </a:solidFill>
                <a:latin typeface="Arial"/>
                <a:ea typeface="Arial"/>
                <a:cs typeface="Arial"/>
                <a:sym typeface="Arial"/>
              </a:rPr>
              <a:t>Connection between Ultrasonic sensor and  bridge Board.</a:t>
            </a:r>
            <a:endParaRPr/>
          </a:p>
          <a:p>
            <a:pPr indent="-342900" lvl="0" marL="342900" marR="0" rtl="0" algn="just">
              <a:lnSpc>
                <a:spcPct val="100000"/>
              </a:lnSpc>
              <a:spcBef>
                <a:spcPts val="400"/>
              </a:spcBef>
              <a:spcAft>
                <a:spcPts val="0"/>
              </a:spcAft>
              <a:buClr>
                <a:srgbClr val="FFC000"/>
              </a:buClr>
              <a:buSzPts val="2000"/>
              <a:buFont typeface="Arial"/>
              <a:buChar char="•"/>
            </a:pPr>
            <a:r>
              <a:rPr b="0" i="0" lang="en-US" sz="2000" u="none">
                <a:solidFill>
                  <a:srgbClr val="FFC000"/>
                </a:solidFill>
                <a:latin typeface="Arial"/>
                <a:ea typeface="Arial"/>
                <a:cs typeface="Arial"/>
                <a:sym typeface="Arial"/>
              </a:rPr>
              <a:t>Ultrasonic sensor pin GND is connected to pin GND of Bridge Board.</a:t>
            </a:r>
            <a:endParaRPr/>
          </a:p>
          <a:p>
            <a:pPr indent="-215900" lvl="0" marL="342900" marR="0" rtl="0" algn="just">
              <a:lnSpc>
                <a:spcPct val="100000"/>
              </a:lnSpc>
              <a:spcBef>
                <a:spcPts val="400"/>
              </a:spcBef>
              <a:spcAft>
                <a:spcPts val="0"/>
              </a:spcAft>
              <a:buClr>
                <a:schemeClr val="dk1"/>
              </a:buClr>
              <a:buSzPts val="2000"/>
              <a:buFont typeface="Arial"/>
              <a:buNone/>
            </a:pPr>
            <a:r>
              <a:t/>
            </a:r>
            <a:endParaRPr b="0" i="0" sz="2000" u="none">
              <a:solidFill>
                <a:srgbClr val="FFC000"/>
              </a:solidFill>
              <a:latin typeface="Arial"/>
              <a:ea typeface="Arial"/>
              <a:cs typeface="Arial"/>
              <a:sym typeface="Arial"/>
            </a:endParaRPr>
          </a:p>
          <a:p>
            <a:pPr indent="-342900" lvl="0" marL="342900" marR="0" rtl="0" algn="just">
              <a:lnSpc>
                <a:spcPct val="100000"/>
              </a:lnSpc>
              <a:spcBef>
                <a:spcPts val="400"/>
              </a:spcBef>
              <a:spcAft>
                <a:spcPts val="0"/>
              </a:spcAft>
              <a:buClr>
                <a:srgbClr val="FFC000"/>
              </a:buClr>
              <a:buSzPts val="2000"/>
              <a:buFont typeface="Arial"/>
              <a:buChar char="•"/>
            </a:pPr>
            <a:r>
              <a:rPr b="0" i="0" lang="en-US" sz="2000" u="none">
                <a:solidFill>
                  <a:srgbClr val="FFC000"/>
                </a:solidFill>
                <a:latin typeface="Arial"/>
                <a:ea typeface="Arial"/>
                <a:cs typeface="Arial"/>
                <a:sym typeface="Arial"/>
              </a:rPr>
              <a:t> Ultrasonic sensor pin VCC is connected to pin VCC of Bridge Board.</a:t>
            </a:r>
            <a:endParaRPr/>
          </a:p>
          <a:p>
            <a:pPr indent="-215900" lvl="0" marL="342900" marR="0" rtl="0" algn="just">
              <a:lnSpc>
                <a:spcPct val="100000"/>
              </a:lnSpc>
              <a:spcBef>
                <a:spcPts val="400"/>
              </a:spcBef>
              <a:spcAft>
                <a:spcPts val="0"/>
              </a:spcAft>
              <a:buClr>
                <a:schemeClr val="dk1"/>
              </a:buClr>
              <a:buSzPts val="2000"/>
              <a:buFont typeface="Arial"/>
              <a:buNone/>
            </a:pPr>
            <a:r>
              <a:t/>
            </a:r>
            <a:endParaRPr b="0" i="0" sz="2000" u="none">
              <a:solidFill>
                <a:srgbClr val="FFC000"/>
              </a:solidFill>
              <a:latin typeface="Arial"/>
              <a:ea typeface="Arial"/>
              <a:cs typeface="Arial"/>
              <a:sym typeface="Arial"/>
            </a:endParaRPr>
          </a:p>
          <a:p>
            <a:pPr indent="-342900" lvl="0" marL="342900" marR="0" rtl="0" algn="just">
              <a:lnSpc>
                <a:spcPct val="100000"/>
              </a:lnSpc>
              <a:spcBef>
                <a:spcPts val="400"/>
              </a:spcBef>
              <a:spcAft>
                <a:spcPts val="0"/>
              </a:spcAft>
              <a:buClr>
                <a:srgbClr val="FFC000"/>
              </a:buClr>
              <a:buSzPts val="2000"/>
              <a:buFont typeface="Arial"/>
              <a:buChar char="•"/>
            </a:pPr>
            <a:r>
              <a:rPr b="0" i="0" lang="en-US" sz="2000" u="none">
                <a:solidFill>
                  <a:srgbClr val="FFC000"/>
                </a:solidFill>
                <a:latin typeface="Arial"/>
                <a:ea typeface="Arial"/>
                <a:cs typeface="Arial"/>
                <a:sym typeface="Arial"/>
              </a:rPr>
              <a:t>Ultrasonic sensor pin Trigar  is connected to pin A1 of Bridge Board.</a:t>
            </a:r>
            <a:endParaRPr/>
          </a:p>
          <a:p>
            <a:pPr indent="-215900" lvl="0" marL="342900" marR="0" rtl="0" algn="just">
              <a:lnSpc>
                <a:spcPct val="100000"/>
              </a:lnSpc>
              <a:spcBef>
                <a:spcPts val="400"/>
              </a:spcBef>
              <a:spcAft>
                <a:spcPts val="0"/>
              </a:spcAft>
              <a:buClr>
                <a:schemeClr val="dk1"/>
              </a:buClr>
              <a:buSzPts val="2000"/>
              <a:buFont typeface="Arial"/>
              <a:buNone/>
            </a:pPr>
            <a:r>
              <a:t/>
            </a:r>
            <a:endParaRPr b="0" i="0" sz="2000" u="none">
              <a:solidFill>
                <a:srgbClr val="FFC000"/>
              </a:solidFill>
              <a:latin typeface="Arial"/>
              <a:ea typeface="Arial"/>
              <a:cs typeface="Arial"/>
              <a:sym typeface="Arial"/>
            </a:endParaRPr>
          </a:p>
          <a:p>
            <a:pPr indent="-342900" lvl="0" marL="342900" marR="0" rtl="0" algn="just">
              <a:lnSpc>
                <a:spcPct val="100000"/>
              </a:lnSpc>
              <a:spcBef>
                <a:spcPts val="400"/>
              </a:spcBef>
              <a:spcAft>
                <a:spcPts val="0"/>
              </a:spcAft>
              <a:buClr>
                <a:srgbClr val="FFC000"/>
              </a:buClr>
              <a:buSzPts val="2000"/>
              <a:buFont typeface="Arial"/>
              <a:buChar char="•"/>
            </a:pPr>
            <a:r>
              <a:rPr b="0" i="0" lang="en-US" sz="2000" u="none">
                <a:solidFill>
                  <a:srgbClr val="FFC000"/>
                </a:solidFill>
                <a:latin typeface="Arial"/>
                <a:ea typeface="Arial"/>
                <a:cs typeface="Arial"/>
                <a:sym typeface="Arial"/>
              </a:rPr>
              <a:t>Ultrasonic sensor pin Echo is connected to pin Echo of Bridge Board.</a:t>
            </a:r>
            <a:endParaRPr/>
          </a:p>
          <a:p>
            <a:pPr indent="-215900" lvl="0" marL="342900" marR="0" rtl="0" algn="just">
              <a:lnSpc>
                <a:spcPct val="100000"/>
              </a:lnSpc>
              <a:spcBef>
                <a:spcPts val="400"/>
              </a:spcBef>
              <a:spcAft>
                <a:spcPts val="0"/>
              </a:spcAft>
              <a:buClr>
                <a:schemeClr val="dk1"/>
              </a:buClr>
              <a:buSzPts val="2000"/>
              <a:buFont typeface="Arial"/>
              <a:buNone/>
            </a:pPr>
            <a:r>
              <a:t/>
            </a:r>
            <a:endParaRPr b="0" i="0" sz="2000" u="none">
              <a:solidFill>
                <a:srgbClr val="FFC000"/>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a:solidFill>
                <a:srgbClr val="FFC000"/>
              </a:solidFill>
              <a:latin typeface="Arial"/>
              <a:ea typeface="Arial"/>
              <a:cs typeface="Arial"/>
              <a:sym typeface="Arial"/>
            </a:endParaRPr>
          </a:p>
        </p:txBody>
      </p:sp>
      <p:sp>
        <p:nvSpPr>
          <p:cNvPr id="322" name="Google Shape;322;p43"/>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328" name="Google Shape;328;p44"/>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00"/>
              </a:buClr>
              <a:buSzPts val="3200"/>
              <a:buFont typeface="Arial"/>
              <a:buChar char="•"/>
            </a:pPr>
            <a:r>
              <a:rPr b="0" i="0" lang="en-US" sz="3200" u="none">
                <a:solidFill>
                  <a:srgbClr val="FFFF00"/>
                </a:solidFill>
                <a:latin typeface="Arial"/>
                <a:ea typeface="Arial"/>
                <a:cs typeface="Arial"/>
                <a:sym typeface="Arial"/>
              </a:rPr>
              <a:t>Connection between Servo Moter and  Bridge board.</a:t>
            </a:r>
            <a:endParaRPr/>
          </a:p>
          <a:p>
            <a:pPr indent="-342900" lvl="0" marL="342900" marR="0" rtl="0" algn="l">
              <a:lnSpc>
                <a:spcPct val="100000"/>
              </a:lnSpc>
              <a:spcBef>
                <a:spcPts val="480"/>
              </a:spcBef>
              <a:spcAft>
                <a:spcPts val="0"/>
              </a:spcAft>
              <a:buClr>
                <a:srgbClr val="FFC000"/>
              </a:buClr>
              <a:buSzPts val="2400"/>
              <a:buFont typeface="Arial"/>
              <a:buChar char="•"/>
            </a:pPr>
            <a:r>
              <a:rPr b="0" i="0" lang="en-US" sz="2400" u="none">
                <a:solidFill>
                  <a:srgbClr val="FFC000"/>
                </a:solidFill>
                <a:latin typeface="Arial"/>
                <a:ea typeface="Arial"/>
                <a:cs typeface="Arial"/>
                <a:sym typeface="Arial"/>
              </a:rPr>
              <a:t>Servo Moter pin GND is connected to pin GND of Bridge Board.</a:t>
            </a:r>
            <a:endParaRPr/>
          </a:p>
          <a:p>
            <a:pPr indent="-342900" lvl="0" marL="342900" marR="0" rtl="0" algn="l">
              <a:lnSpc>
                <a:spcPct val="100000"/>
              </a:lnSpc>
              <a:spcBef>
                <a:spcPts val="480"/>
              </a:spcBef>
              <a:spcAft>
                <a:spcPts val="0"/>
              </a:spcAft>
              <a:buClr>
                <a:srgbClr val="FFC000"/>
              </a:buClr>
              <a:buSzPts val="2400"/>
              <a:buFont typeface="Arial"/>
              <a:buChar char="•"/>
            </a:pPr>
            <a:r>
              <a:rPr b="0" i="0" lang="en-US" sz="2400" u="none">
                <a:solidFill>
                  <a:srgbClr val="FFC000"/>
                </a:solidFill>
                <a:latin typeface="Arial"/>
                <a:ea typeface="Arial"/>
                <a:cs typeface="Arial"/>
                <a:sym typeface="Arial"/>
              </a:rPr>
              <a:t>Servo Moter pin VCC is connected to pin VCC of Bridge Board.</a:t>
            </a:r>
            <a:endParaRPr/>
          </a:p>
          <a:p>
            <a:pPr indent="-342900" lvl="0" marL="342900" marR="0" rtl="0" algn="l">
              <a:lnSpc>
                <a:spcPct val="100000"/>
              </a:lnSpc>
              <a:spcBef>
                <a:spcPts val="480"/>
              </a:spcBef>
              <a:spcAft>
                <a:spcPts val="0"/>
              </a:spcAft>
              <a:buClr>
                <a:srgbClr val="FFC000"/>
              </a:buClr>
              <a:buSzPts val="2400"/>
              <a:buFont typeface="Arial"/>
              <a:buChar char="•"/>
            </a:pPr>
            <a:r>
              <a:rPr b="0" i="0" lang="en-US" sz="2400" u="none">
                <a:solidFill>
                  <a:srgbClr val="FFC000"/>
                </a:solidFill>
                <a:latin typeface="Arial"/>
                <a:ea typeface="Arial"/>
                <a:cs typeface="Arial"/>
                <a:sym typeface="Arial"/>
              </a:rPr>
              <a:t>Servo Moter pin signal is connected to pin no D10 of Bridge Board.</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sp>
        <p:nvSpPr>
          <p:cNvPr id="329" name="Google Shape;329;p44"/>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228600" y="1524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sp>
        <p:nvSpPr>
          <p:cNvPr id="335" name="Google Shape;335;p4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2400"/>
              <a:buFont typeface="Arial"/>
              <a:buChar char="•"/>
            </a:pPr>
            <a:r>
              <a:rPr b="0" i="0" lang="en-US" sz="2400" u="none">
                <a:solidFill>
                  <a:srgbClr val="FFC000"/>
                </a:solidFill>
                <a:latin typeface="Arial"/>
                <a:ea typeface="Arial"/>
                <a:cs typeface="Arial"/>
                <a:sym typeface="Arial"/>
              </a:rPr>
              <a:t>Ultrasonic sensor attached on the servo moter</a:t>
            </a:r>
            <a:endParaRPr b="0" i="0" sz="2400" u="non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
        <p:nvSpPr>
          <p:cNvPr id="336" name="Google Shape;336;p45"/>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337" name="Google Shape;337;p45"/>
          <p:cNvPicPr preferRelativeResize="0"/>
          <p:nvPr/>
        </p:nvPicPr>
        <p:blipFill rotWithShape="1">
          <a:blip r:embed="rId3">
            <a:alphaModFix/>
          </a:blip>
          <a:srcRect b="0" l="0" r="0" t="0"/>
          <a:stretch/>
        </p:blipFill>
        <p:spPr>
          <a:xfrm>
            <a:off x="1066800" y="1997075"/>
            <a:ext cx="6885433" cy="472440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381000" y="685800"/>
            <a:ext cx="8135937" cy="10048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2800"/>
              <a:buFont typeface="Arial"/>
              <a:buNone/>
            </a:pPr>
            <a:r>
              <a:rPr b="0" i="0" lang="en-US" sz="2800" u="none">
                <a:solidFill>
                  <a:srgbClr val="FFFF00"/>
                </a:solidFill>
                <a:latin typeface="Arial"/>
                <a:ea typeface="Arial"/>
                <a:cs typeface="Arial"/>
                <a:sym typeface="Arial"/>
              </a:rPr>
              <a:t>Module description &amp; Module work flow explanation</a:t>
            </a:r>
            <a:br>
              <a:rPr b="0" i="0" lang="en-US" sz="4400" u="none">
                <a:solidFill>
                  <a:srgbClr val="FFFF00"/>
                </a:solidFill>
                <a:latin typeface="Arial"/>
                <a:ea typeface="Arial"/>
                <a:cs typeface="Arial"/>
                <a:sym typeface="Arial"/>
              </a:rPr>
            </a:br>
            <a:r>
              <a:rPr b="0" i="0" lang="en-US" sz="2000" u="none">
                <a:solidFill>
                  <a:srgbClr val="FFFF00"/>
                </a:solidFill>
                <a:latin typeface="Arial"/>
                <a:ea typeface="Arial"/>
                <a:cs typeface="Arial"/>
                <a:sym typeface="Arial"/>
              </a:rPr>
              <a:t>Connection between left, right Moter  and Bridge Board </a:t>
            </a:r>
            <a:r>
              <a:rPr b="0" i="0" lang="en-US" sz="4400" u="none">
                <a:solidFill>
                  <a:srgbClr val="FFFF00"/>
                </a:solidFill>
                <a:latin typeface="Arial"/>
                <a:ea typeface="Arial"/>
                <a:cs typeface="Arial"/>
                <a:sym typeface="Arial"/>
              </a:rPr>
              <a:t>.</a:t>
            </a:r>
            <a:br>
              <a:rPr b="0" i="0" lang="en-US" sz="4400" u="none">
                <a:solidFill>
                  <a:schemeClr val="dk2"/>
                </a:solidFill>
                <a:latin typeface="Arial"/>
                <a:ea typeface="Arial"/>
                <a:cs typeface="Arial"/>
                <a:sym typeface="Arial"/>
              </a:rPr>
            </a:br>
            <a:endParaRPr/>
          </a:p>
        </p:txBody>
      </p:sp>
      <p:sp>
        <p:nvSpPr>
          <p:cNvPr id="343" name="Google Shape;343;p46"/>
          <p:cNvSpPr txBox="1"/>
          <p:nvPr>
            <p:ph idx="1" type="body"/>
          </p:nvPr>
        </p:nvSpPr>
        <p:spPr>
          <a:xfrm>
            <a:off x="630237" y="1681162"/>
            <a:ext cx="386873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     </a:t>
            </a:r>
            <a:r>
              <a:rPr b="1" i="0" lang="en-US" sz="2400" u="none">
                <a:solidFill>
                  <a:srgbClr val="FF9900"/>
                </a:solidFill>
                <a:latin typeface="Arial"/>
                <a:ea typeface="Arial"/>
                <a:cs typeface="Arial"/>
                <a:sym typeface="Arial"/>
              </a:rPr>
              <a:t>Left Moter </a:t>
            </a:r>
            <a:endParaRPr/>
          </a:p>
        </p:txBody>
      </p:sp>
      <p:sp>
        <p:nvSpPr>
          <p:cNvPr id="344" name="Google Shape;344;p46"/>
          <p:cNvSpPr txBox="1"/>
          <p:nvPr>
            <p:ph idx="1" type="body"/>
          </p:nvPr>
        </p:nvSpPr>
        <p:spPr>
          <a:xfrm>
            <a:off x="630237" y="2505075"/>
            <a:ext cx="3868737" cy="3684587"/>
          </a:xfrm>
          <a:prstGeom prst="rect">
            <a:avLst/>
          </a:prstGeom>
          <a:noFill/>
          <a:ln>
            <a:noFill/>
          </a:ln>
        </p:spPr>
        <p:txBody>
          <a:bodyPr anchorCtr="0" anchor="t"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a:solidFill>
                <a:srgbClr val="FF9900"/>
              </a:solidFill>
              <a:latin typeface="Arial"/>
              <a:ea typeface="Arial"/>
              <a:cs typeface="Arial"/>
              <a:sym typeface="Arial"/>
            </a:endParaRPr>
          </a:p>
          <a:p>
            <a:pPr indent="-342900" lvl="0" marL="342900" marR="0" rtl="0" algn="l">
              <a:lnSpc>
                <a:spcPct val="100000"/>
              </a:lnSpc>
              <a:spcBef>
                <a:spcPts val="400"/>
              </a:spcBef>
              <a:spcAft>
                <a:spcPts val="0"/>
              </a:spcAft>
              <a:buClr>
                <a:srgbClr val="FF9900"/>
              </a:buClr>
              <a:buSzPts val="2000"/>
              <a:buFont typeface="Arial"/>
              <a:buChar char="•"/>
            </a:pPr>
            <a:r>
              <a:rPr b="0" i="0" lang="en-US" sz="2000" u="none">
                <a:solidFill>
                  <a:srgbClr val="FF9900"/>
                </a:solidFill>
                <a:latin typeface="Arial"/>
                <a:ea typeface="Arial"/>
                <a:cs typeface="Arial"/>
                <a:sym typeface="Arial"/>
              </a:rPr>
              <a:t>Left Wheel Moter pin no 1 is connected to the pin no  D2 of the Bridge Board.</a:t>
            </a:r>
            <a:endParaRPr/>
          </a:p>
          <a:p>
            <a:pPr indent="-342900" lvl="0" marL="342900" marR="0" rtl="0" algn="l">
              <a:lnSpc>
                <a:spcPct val="100000"/>
              </a:lnSpc>
              <a:spcBef>
                <a:spcPts val="400"/>
              </a:spcBef>
              <a:spcAft>
                <a:spcPts val="0"/>
              </a:spcAft>
              <a:buClr>
                <a:srgbClr val="FF9900"/>
              </a:buClr>
              <a:buSzPts val="2000"/>
              <a:buFont typeface="Arial"/>
              <a:buChar char="•"/>
            </a:pPr>
            <a:r>
              <a:rPr b="0" i="0" lang="en-US" sz="2000" u="none">
                <a:solidFill>
                  <a:srgbClr val="FF9900"/>
                </a:solidFill>
                <a:latin typeface="Arial"/>
                <a:ea typeface="Arial"/>
                <a:cs typeface="Arial"/>
                <a:sym typeface="Arial"/>
              </a:rPr>
              <a:t>Left Wheel Moter pin no 2 is connected to the pin no  D3 of the Bridge Board.</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p:txBody>
      </p:sp>
      <p:sp>
        <p:nvSpPr>
          <p:cNvPr id="345" name="Google Shape;345;p46"/>
          <p:cNvSpPr txBox="1"/>
          <p:nvPr>
            <p:ph idx="1" type="body"/>
          </p:nvPr>
        </p:nvSpPr>
        <p:spPr>
          <a:xfrm>
            <a:off x="4629150" y="1681162"/>
            <a:ext cx="388778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   </a:t>
            </a:r>
            <a:r>
              <a:rPr b="1" i="0" lang="en-US" sz="2400" u="none">
                <a:solidFill>
                  <a:srgbClr val="FF9900"/>
                </a:solidFill>
                <a:latin typeface="Arial"/>
                <a:ea typeface="Arial"/>
                <a:cs typeface="Arial"/>
                <a:sym typeface="Arial"/>
              </a:rPr>
              <a:t>Right Moter </a:t>
            </a:r>
            <a:endParaRPr/>
          </a:p>
        </p:txBody>
      </p:sp>
      <p:sp>
        <p:nvSpPr>
          <p:cNvPr id="346" name="Google Shape;346;p46"/>
          <p:cNvSpPr txBox="1"/>
          <p:nvPr>
            <p:ph idx="2" type="body"/>
          </p:nvPr>
        </p:nvSpPr>
        <p:spPr>
          <a:xfrm>
            <a:off x="4629150" y="2505075"/>
            <a:ext cx="3887787" cy="3684587"/>
          </a:xfrm>
          <a:prstGeom prst="rect">
            <a:avLst/>
          </a:prstGeom>
          <a:noFill/>
          <a:ln>
            <a:noFill/>
          </a:ln>
        </p:spPr>
        <p:txBody>
          <a:bodyPr anchorCtr="0" anchor="t"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rgbClr val="FF9900"/>
              </a:buClr>
              <a:buSzPts val="2000"/>
              <a:buFont typeface="Arial"/>
              <a:buChar char="•"/>
            </a:pPr>
            <a:r>
              <a:rPr b="0" i="0" lang="en-US" sz="2000" u="none">
                <a:solidFill>
                  <a:srgbClr val="FF9900"/>
                </a:solidFill>
                <a:latin typeface="Arial"/>
                <a:ea typeface="Arial"/>
                <a:cs typeface="Arial"/>
                <a:sym typeface="Arial"/>
              </a:rPr>
              <a:t>Right Wheel Moter pin no 1 is connected to the pin no  D4 of the Bridge Board.</a:t>
            </a:r>
            <a:endParaRPr/>
          </a:p>
          <a:p>
            <a:pPr indent="-342900" lvl="0" marL="342900" marR="0" rtl="0" algn="l">
              <a:lnSpc>
                <a:spcPct val="100000"/>
              </a:lnSpc>
              <a:spcBef>
                <a:spcPts val="400"/>
              </a:spcBef>
              <a:spcAft>
                <a:spcPts val="0"/>
              </a:spcAft>
              <a:buClr>
                <a:srgbClr val="FF9900"/>
              </a:buClr>
              <a:buSzPts val="2000"/>
              <a:buFont typeface="Arial"/>
              <a:buChar char="•"/>
            </a:pPr>
            <a:r>
              <a:rPr b="0" i="0" lang="en-US" sz="2000" u="none">
                <a:solidFill>
                  <a:srgbClr val="FF9900"/>
                </a:solidFill>
                <a:latin typeface="Arial"/>
                <a:ea typeface="Arial"/>
                <a:cs typeface="Arial"/>
                <a:sym typeface="Arial"/>
              </a:rPr>
              <a:t>Wheel Moter pin no 2 is connected to the pin no  D5 of the Bridge Board.</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p:txBody>
      </p:sp>
      <p:sp>
        <p:nvSpPr>
          <p:cNvPr id="347" name="Google Shape;347;p46"/>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53" name="Google Shape;353;p47"/>
          <p:cNvPicPr preferRelativeResize="0"/>
          <p:nvPr>
            <p:ph idx="4294967295" type="body"/>
          </p:nvPr>
        </p:nvPicPr>
        <p:blipFill rotWithShape="1">
          <a:blip r:embed="rId3">
            <a:alphaModFix/>
          </a:blip>
          <a:srcRect b="0" l="0" r="0" t="0"/>
          <a:stretch/>
        </p:blipFill>
        <p:spPr>
          <a:xfrm>
            <a:off x="609600" y="2045732"/>
            <a:ext cx="7848600" cy="481226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54" name="Google Shape;354;p47"/>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355" name="Google Shape;355;p47"/>
          <p:cNvSpPr txBox="1"/>
          <p:nvPr/>
        </p:nvSpPr>
        <p:spPr>
          <a:xfrm>
            <a:off x="990600" y="16764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1800"/>
              <a:buFont typeface="Arial"/>
              <a:buNone/>
            </a:pPr>
            <a:r>
              <a:rPr b="0" i="0" lang="en-US" sz="1800" u="none" cap="none" strike="noStrike">
                <a:solidFill>
                  <a:srgbClr val="FFC000"/>
                </a:solidFill>
                <a:latin typeface="Arial"/>
                <a:ea typeface="Arial"/>
                <a:cs typeface="Arial"/>
                <a:sym typeface="Arial"/>
              </a:rPr>
              <a:t>All wheel moter is attached like this way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61" name="Google Shape;361;p48"/>
          <p:cNvPicPr preferRelativeResize="0"/>
          <p:nvPr>
            <p:ph idx="4294967295" type="body"/>
          </p:nvPr>
        </p:nvPicPr>
        <p:blipFill rotWithShape="1">
          <a:blip r:embed="rId3">
            <a:alphaModFix/>
          </a:blip>
          <a:srcRect b="0" l="0" r="0" t="0"/>
          <a:stretch/>
        </p:blipFill>
        <p:spPr>
          <a:xfrm>
            <a:off x="838200" y="1524000"/>
            <a:ext cx="7467600" cy="5440362"/>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62" name="Google Shape;362;p48"/>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68" name="Google Shape;368;p49"/>
          <p:cNvPicPr preferRelativeResize="0"/>
          <p:nvPr>
            <p:ph idx="4294967295" type="body"/>
          </p:nvPr>
        </p:nvPicPr>
        <p:blipFill rotWithShape="1">
          <a:blip r:embed="rId3">
            <a:alphaModFix/>
          </a:blip>
          <a:srcRect b="0" l="0" r="0" t="0"/>
          <a:stretch/>
        </p:blipFill>
        <p:spPr>
          <a:xfrm rot="10800000">
            <a:off x="1295400" y="1676400"/>
            <a:ext cx="7121347" cy="534101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69" name="Google Shape;369;p49"/>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75" name="Google Shape;375;p50"/>
          <p:cNvPicPr preferRelativeResize="0"/>
          <p:nvPr>
            <p:ph idx="4294967295" type="body"/>
          </p:nvPr>
        </p:nvPicPr>
        <p:blipFill rotWithShape="1">
          <a:blip r:embed="rId3">
            <a:alphaModFix/>
          </a:blip>
          <a:srcRect b="0" l="0" r="0" t="0"/>
          <a:stretch/>
        </p:blipFill>
        <p:spPr>
          <a:xfrm>
            <a:off x="990600" y="1680084"/>
            <a:ext cx="7162800" cy="5029199"/>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sp>
        <p:nvSpPr>
          <p:cNvPr id="376" name="Google Shape;376;p50"/>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82" name="Google Shape;382;p51"/>
          <p:cNvPicPr preferRelativeResize="0"/>
          <p:nvPr>
            <p:ph idx="4294967295" type="body"/>
          </p:nvPr>
        </p:nvPicPr>
        <p:blipFill rotWithShape="1">
          <a:blip r:embed="rId3">
            <a:alphaModFix/>
          </a:blip>
          <a:srcRect b="0" l="0" r="0" t="0"/>
          <a:stretch/>
        </p:blipFill>
        <p:spPr>
          <a:xfrm rot="10800000">
            <a:off x="761998" y="1600197"/>
            <a:ext cx="7696201" cy="512127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383" name="Google Shape;383;p51"/>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Module description &amp; Module work flow explanation</a:t>
            </a:r>
            <a:endParaRPr/>
          </a:p>
        </p:txBody>
      </p:sp>
      <p:pic>
        <p:nvPicPr>
          <p:cNvPr id="389" name="Google Shape;389;p52"/>
          <p:cNvPicPr preferRelativeResize="0"/>
          <p:nvPr>
            <p:ph idx="4294967295" type="body"/>
          </p:nvPr>
        </p:nvPicPr>
        <p:blipFill rotWithShape="1">
          <a:blip r:embed="rId3">
            <a:alphaModFix/>
          </a:blip>
          <a:srcRect b="1696" l="-7634" r="7633" t="-1696"/>
          <a:stretch/>
        </p:blipFill>
        <p:spPr>
          <a:xfrm>
            <a:off x="850194" y="2304494"/>
            <a:ext cx="7443611" cy="4257279"/>
          </a:xfrm>
          <a:prstGeom prst="rect">
            <a:avLst/>
          </a:prstGeom>
          <a:noFill/>
          <a:ln cap="sq" cmpd="thickThin" w="228600">
            <a:solidFill>
              <a:srgbClr val="000000"/>
            </a:solidFill>
            <a:prstDash val="solid"/>
            <a:miter lim="800000"/>
            <a:headEnd len="sm" w="sm" type="none"/>
            <a:tailEnd len="sm" w="sm" type="none"/>
          </a:ln>
        </p:spPr>
      </p:pic>
      <p:sp>
        <p:nvSpPr>
          <p:cNvPr id="390" name="Google Shape;390;p5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391" name="Google Shape;391;p52"/>
          <p:cNvSpPr txBox="1"/>
          <p:nvPr/>
        </p:nvSpPr>
        <p:spPr>
          <a:xfrm>
            <a:off x="1066800" y="16764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1800"/>
              <a:buFont typeface="Arial"/>
              <a:buNone/>
            </a:pPr>
            <a:r>
              <a:rPr b="0" i="0" lang="en-US" sz="1800" u="none" cap="none" strike="noStrike">
                <a:solidFill>
                  <a:srgbClr val="FFC000"/>
                </a:solidFill>
                <a:latin typeface="Arial"/>
                <a:ea typeface="Arial"/>
                <a:cs typeface="Arial"/>
                <a:sym typeface="Arial"/>
              </a:rPr>
              <a:t>All setup according to this digram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04800" y="-635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3600"/>
              <a:buFont typeface="Arial"/>
              <a:buNone/>
            </a:pPr>
            <a:r>
              <a:rPr b="0" i="0" lang="en-US" sz="3600" u="none">
                <a:solidFill>
                  <a:srgbClr val="FFFF00"/>
                </a:solidFill>
                <a:latin typeface="Arial"/>
                <a:ea typeface="Arial"/>
                <a:cs typeface="Arial"/>
                <a:sym typeface="Arial"/>
              </a:rPr>
              <a:t>Proposed work and methodology</a:t>
            </a:r>
            <a:endParaRPr/>
          </a:p>
        </p:txBody>
      </p:sp>
      <p:sp>
        <p:nvSpPr>
          <p:cNvPr id="123" name="Google Shape;123;p17"/>
          <p:cNvSpPr txBox="1"/>
          <p:nvPr>
            <p:ph idx="1" type="body"/>
          </p:nvPr>
        </p:nvSpPr>
        <p:spPr>
          <a:xfrm>
            <a:off x="304800" y="1249362"/>
            <a:ext cx="8458200" cy="5508625"/>
          </a:xfrm>
          <a:prstGeom prst="rect">
            <a:avLst/>
          </a:prstGeom>
          <a:noFill/>
          <a:ln>
            <a:noFill/>
          </a:ln>
        </p:spPr>
        <p:txBody>
          <a:bodyPr anchorCtr="0" anchor="t" bIns="45700" lIns="91425" spcFirstLastPara="1" rIns="91425" wrap="square" tIns="45700">
            <a:spAutoFit/>
          </a:bodyPr>
          <a:lstStyle/>
          <a:p>
            <a:pPr indent="-342900" lvl="0" marL="34290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2. ACTION</a:t>
            </a:r>
            <a:r>
              <a:rPr b="0" i="0" lang="en-US" sz="3200" u="none">
                <a:solidFill>
                  <a:srgbClr val="FFFF00"/>
                </a:solidFill>
                <a:latin typeface="Arial"/>
                <a:ea typeface="Arial"/>
                <a:cs typeface="Arial"/>
                <a:sym typeface="Arial"/>
              </a:rPr>
              <a:t>: In a particular State the robot performs a particular action. There are 4 actions which the robot can perform in 2nd state: “FORWARD”, “BACKWARD”, “LEFT”, “STOP”. In 1st state, the robot can perform 4 actions but to make things easier I have assumed that robot can perform only one action which is “FORWARD”( This is because its lame to consider actions such as LEFT or BACKWARD when there are no obstacles nearby.</a:t>
            </a:r>
            <a:endParaRPr/>
          </a:p>
        </p:txBody>
      </p:sp>
      <p:sp>
        <p:nvSpPr>
          <p:cNvPr id="124" name="Google Shape;124;p17"/>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3810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Implementation and coding.</a:t>
            </a:r>
            <a:endParaRPr/>
          </a:p>
        </p:txBody>
      </p:sp>
      <p:pic>
        <p:nvPicPr>
          <p:cNvPr id="397" name="Google Shape;397;p53"/>
          <p:cNvPicPr preferRelativeResize="0"/>
          <p:nvPr>
            <p:ph idx="1" type="body"/>
          </p:nvPr>
        </p:nvPicPr>
        <p:blipFill rotWithShape="1">
          <a:blip r:embed="rId3">
            <a:alphaModFix/>
          </a:blip>
          <a:srcRect b="0" l="0" r="0" t="0"/>
          <a:stretch/>
        </p:blipFill>
        <p:spPr>
          <a:xfrm>
            <a:off x="1981200" y="1371600"/>
            <a:ext cx="5791200" cy="5287962"/>
          </a:xfrm>
          <a:prstGeom prst="rect">
            <a:avLst/>
          </a:prstGeom>
          <a:noFill/>
          <a:ln>
            <a:noFill/>
          </a:ln>
        </p:spPr>
      </p:pic>
      <p:sp>
        <p:nvSpPr>
          <p:cNvPr id="398" name="Google Shape;398;p53"/>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Implementation and coding.</a:t>
            </a:r>
            <a:endParaRPr/>
          </a:p>
        </p:txBody>
      </p:sp>
      <p:pic>
        <p:nvPicPr>
          <p:cNvPr id="404" name="Google Shape;404;p54"/>
          <p:cNvPicPr preferRelativeResize="0"/>
          <p:nvPr>
            <p:ph idx="1" type="body"/>
          </p:nvPr>
        </p:nvPicPr>
        <p:blipFill rotWithShape="1">
          <a:blip r:embed="rId3">
            <a:alphaModFix/>
          </a:blip>
          <a:srcRect b="0" l="0" r="0" t="0"/>
          <a:stretch/>
        </p:blipFill>
        <p:spPr>
          <a:xfrm>
            <a:off x="1828800" y="3048000"/>
            <a:ext cx="6172200" cy="5211762"/>
          </a:xfrm>
          <a:prstGeom prst="rect">
            <a:avLst/>
          </a:prstGeom>
          <a:noFill/>
          <a:ln>
            <a:noFill/>
          </a:ln>
        </p:spPr>
      </p:pic>
      <p:sp>
        <p:nvSpPr>
          <p:cNvPr id="405" name="Google Shape;405;p54"/>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Implementation and coding.</a:t>
            </a:r>
            <a:endParaRPr/>
          </a:p>
        </p:txBody>
      </p:sp>
      <p:pic>
        <p:nvPicPr>
          <p:cNvPr id="411" name="Google Shape;411;p55"/>
          <p:cNvPicPr preferRelativeResize="0"/>
          <p:nvPr>
            <p:ph idx="1" type="body"/>
          </p:nvPr>
        </p:nvPicPr>
        <p:blipFill rotWithShape="1">
          <a:blip r:embed="rId3">
            <a:alphaModFix/>
          </a:blip>
          <a:srcRect b="0" l="0" r="0" t="0"/>
          <a:stretch/>
        </p:blipFill>
        <p:spPr>
          <a:xfrm>
            <a:off x="990600" y="1219200"/>
            <a:ext cx="6781800" cy="5478462"/>
          </a:xfrm>
          <a:prstGeom prst="rect">
            <a:avLst/>
          </a:prstGeom>
          <a:noFill/>
          <a:ln>
            <a:noFill/>
          </a:ln>
        </p:spPr>
      </p:pic>
      <p:sp>
        <p:nvSpPr>
          <p:cNvPr id="412" name="Google Shape;412;p55"/>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Implementation and coding.</a:t>
            </a:r>
            <a:endParaRPr/>
          </a:p>
        </p:txBody>
      </p:sp>
      <p:pic>
        <p:nvPicPr>
          <p:cNvPr id="418" name="Google Shape;418;p56"/>
          <p:cNvPicPr preferRelativeResize="0"/>
          <p:nvPr>
            <p:ph idx="1" type="body"/>
          </p:nvPr>
        </p:nvPicPr>
        <p:blipFill rotWithShape="1">
          <a:blip r:embed="rId3">
            <a:alphaModFix/>
          </a:blip>
          <a:srcRect b="0" l="0" r="0" t="0"/>
          <a:stretch/>
        </p:blipFill>
        <p:spPr>
          <a:xfrm>
            <a:off x="1681162" y="1600200"/>
            <a:ext cx="5781675" cy="4525962"/>
          </a:xfrm>
          <a:prstGeom prst="rect">
            <a:avLst/>
          </a:prstGeom>
          <a:noFill/>
          <a:ln>
            <a:noFill/>
          </a:ln>
        </p:spPr>
      </p:pic>
      <p:sp>
        <p:nvSpPr>
          <p:cNvPr id="419" name="Google Shape;419;p56"/>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Demo video.</a:t>
            </a:r>
            <a:endParaRPr/>
          </a:p>
        </p:txBody>
      </p:sp>
      <p:pic>
        <p:nvPicPr>
          <p:cNvPr id="425" name="Google Shape;425;p57"/>
          <p:cNvPicPr preferRelativeResize="0"/>
          <p:nvPr>
            <p:ph idx="1" type="body"/>
          </p:nvPr>
        </p:nvPicPr>
        <p:blipFill rotWithShape="1">
          <a:blip r:embed="rId3">
            <a:alphaModFix/>
          </a:blip>
          <a:srcRect b="0" l="0" r="0" t="0"/>
          <a:stretch/>
        </p:blipFill>
        <p:spPr>
          <a:xfrm>
            <a:off x="685800" y="1271587"/>
            <a:ext cx="8001000" cy="5181600"/>
          </a:xfrm>
          <a:prstGeom prst="rect">
            <a:avLst/>
          </a:prstGeom>
          <a:noFill/>
          <a:ln>
            <a:noFill/>
          </a:ln>
        </p:spPr>
      </p:pic>
      <p:sp>
        <p:nvSpPr>
          <p:cNvPr id="426" name="Google Shape;426;p57"/>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8"/>
          <p:cNvPicPr preferRelativeResize="0"/>
          <p:nvPr>
            <p:ph idx="4294967295" type="body"/>
          </p:nvPr>
        </p:nvPicPr>
        <p:blipFill rotWithShape="1">
          <a:blip r:embed="rId3">
            <a:alphaModFix/>
          </a:blip>
          <a:srcRect b="4546" l="0" r="0" t="0"/>
          <a:stretch/>
        </p:blipFill>
        <p:spPr>
          <a:xfrm>
            <a:off x="990600" y="914400"/>
            <a:ext cx="7239000" cy="4800599"/>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
        <p:nvSpPr>
          <p:cNvPr id="432" name="Google Shape;432;p58"/>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57200" y="274637"/>
            <a:ext cx="8534400" cy="1020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Proposed work and methodology</a:t>
            </a:r>
            <a:endParaRPr/>
          </a:p>
        </p:txBody>
      </p:sp>
      <p:sp>
        <p:nvSpPr>
          <p:cNvPr id="130" name="Google Shape;130;p1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3. NEXT STATE</a:t>
            </a:r>
            <a:r>
              <a:rPr b="0" i="0" lang="en-US" sz="3200" u="none">
                <a:solidFill>
                  <a:srgbClr val="FFFF00"/>
                </a:solidFill>
                <a:latin typeface="Arial"/>
                <a:ea typeface="Arial"/>
                <a:cs typeface="Arial"/>
                <a:sym typeface="Arial"/>
              </a:rPr>
              <a:t>: This is the state robot gets in when it performs a particular “ACTION” in its current “STATE”. In obstacle avoiding the robot case, the NEXT STATE can be either a “CRASHED” state or a “SURVIVED” State. (Here SURVIVE state is same as the starting state that robot is in when its episode starts.</a:t>
            </a:r>
            <a:endParaRPr/>
          </a:p>
        </p:txBody>
      </p:sp>
      <p:sp>
        <p:nvSpPr>
          <p:cNvPr id="131" name="Google Shape;131;p18"/>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000"/>
              <a:buFont typeface="Arial"/>
              <a:buNone/>
            </a:pPr>
            <a:r>
              <a:rPr b="0" i="0" lang="en-US" sz="4000" u="none">
                <a:solidFill>
                  <a:srgbClr val="FFFF00"/>
                </a:solidFill>
                <a:latin typeface="Arial"/>
                <a:ea typeface="Arial"/>
                <a:cs typeface="Arial"/>
                <a:sym typeface="Arial"/>
              </a:rPr>
              <a:t>Proposed work and methodology</a:t>
            </a:r>
            <a:endParaRPr/>
          </a:p>
        </p:txBody>
      </p:sp>
      <p:sp>
        <p:nvSpPr>
          <p:cNvPr id="138" name="Google Shape;138;p1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4. TERMINAL STATE</a:t>
            </a:r>
            <a:r>
              <a:rPr b="0" i="0" lang="en-US" sz="3200" u="none">
                <a:solidFill>
                  <a:srgbClr val="FFFF00"/>
                </a:solidFill>
                <a:latin typeface="Arial"/>
                <a:ea typeface="Arial"/>
                <a:cs typeface="Arial"/>
                <a:sym typeface="Arial"/>
              </a:rPr>
              <a:t>: This is the last state in which the robot can be in. For obstacle Avoiding Robot, this state doesn’t exist as we don’t have any terminal state and want to keep our Robot learning forever</a:t>
            </a:r>
            <a:r>
              <a:rPr b="0" i="0" lang="en-US" sz="3200" u="none">
                <a:solidFill>
                  <a:schemeClr val="dk1"/>
                </a:solidFill>
                <a:latin typeface="Arial"/>
                <a:ea typeface="Arial"/>
                <a:cs typeface="Arial"/>
                <a:sym typeface="Arial"/>
              </a:rPr>
              <a:t>.</a:t>
            </a:r>
            <a:endParaRPr/>
          </a:p>
        </p:txBody>
      </p:sp>
      <p:sp>
        <p:nvSpPr>
          <p:cNvPr id="139" name="Google Shape;139;p19"/>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457200" y="274637"/>
            <a:ext cx="8458200" cy="1173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400"/>
              <a:buFont typeface="Arial"/>
              <a:buNone/>
            </a:pPr>
            <a:r>
              <a:rPr b="0" i="0" lang="en-US" sz="4400" u="none">
                <a:solidFill>
                  <a:srgbClr val="FFFF00"/>
                </a:solidFill>
                <a:latin typeface="Arial"/>
                <a:ea typeface="Arial"/>
                <a:cs typeface="Arial"/>
                <a:sym typeface="Arial"/>
              </a:rPr>
              <a:t>Proposed work and methodology</a:t>
            </a:r>
            <a:endParaRPr/>
          </a:p>
        </p:txBody>
      </p:sp>
      <p:sp>
        <p:nvSpPr>
          <p:cNvPr id="145" name="Google Shape;145;p20"/>
          <p:cNvSpPr txBox="1"/>
          <p:nvPr>
            <p:ph idx="1" type="body"/>
          </p:nvPr>
        </p:nvSpPr>
        <p:spPr>
          <a:xfrm>
            <a:off x="571500" y="14478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C000"/>
              </a:buClr>
              <a:buSzPts val="3200"/>
              <a:buFont typeface="Arial"/>
              <a:buChar char="•"/>
            </a:pPr>
            <a:r>
              <a:rPr b="0" i="0" lang="en-US" sz="3200" u="none">
                <a:solidFill>
                  <a:srgbClr val="FFC000"/>
                </a:solidFill>
                <a:latin typeface="Arial"/>
                <a:ea typeface="Arial"/>
                <a:cs typeface="Arial"/>
                <a:sym typeface="Arial"/>
              </a:rPr>
              <a:t>5. ENVIRONMENT</a:t>
            </a:r>
            <a:r>
              <a:rPr b="0" i="0" lang="en-US" sz="3200" u="none">
                <a:solidFill>
                  <a:srgbClr val="FFFF00"/>
                </a:solidFill>
                <a:latin typeface="Arial"/>
                <a:ea typeface="Arial"/>
                <a:cs typeface="Arial"/>
                <a:sym typeface="Arial"/>
              </a:rPr>
              <a:t>: This can also be assumed or considered as the world for the Robot. For example, we humans live on earth so basically earth is our environment.</a:t>
            </a:r>
            <a:endParaRPr/>
          </a:p>
        </p:txBody>
      </p:sp>
      <p:sp>
        <p:nvSpPr>
          <p:cNvPr id="146" name="Google Shape;146;p20"/>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152400" y="152400"/>
            <a:ext cx="8534400" cy="1219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   </a:t>
            </a:r>
            <a:r>
              <a:rPr b="0" i="0" lang="en-US" sz="4400" u="none">
                <a:solidFill>
                  <a:srgbClr val="FFFF00"/>
                </a:solidFill>
                <a:latin typeface="Arial"/>
                <a:ea typeface="Arial"/>
                <a:cs typeface="Arial"/>
                <a:sym typeface="Arial"/>
              </a:rPr>
              <a:t>Hardware &amp; software requirements</a:t>
            </a:r>
            <a:endParaRPr/>
          </a:p>
        </p:txBody>
      </p:sp>
      <p:sp>
        <p:nvSpPr>
          <p:cNvPr id="153" name="Google Shape;153;p2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514350" lvl="0" marL="514350" marR="0" rtl="0" algn="l">
              <a:lnSpc>
                <a:spcPct val="100000"/>
              </a:lnSpc>
              <a:spcBef>
                <a:spcPts val="0"/>
              </a:spcBef>
              <a:spcAft>
                <a:spcPts val="0"/>
              </a:spcAft>
              <a:buClr>
                <a:srgbClr val="FFFF00"/>
              </a:buClr>
              <a:buSzPts val="3200"/>
              <a:buFont typeface="Arial"/>
              <a:buAutoNum type="arabicPeriod"/>
            </a:pPr>
            <a:r>
              <a:rPr b="0" i="0" lang="en-US" sz="3200" u="none">
                <a:solidFill>
                  <a:srgbClr val="FFFF00"/>
                </a:solidFill>
                <a:latin typeface="Arial"/>
                <a:ea typeface="Arial"/>
                <a:cs typeface="Arial"/>
                <a:sym typeface="Arial"/>
              </a:rPr>
              <a:t>Arduion pro mini328 5v / 16 MHz</a:t>
            </a:r>
            <a:endParaRPr/>
          </a:p>
          <a:p>
            <a:pPr indent="-514350" lvl="0" marL="514350" marR="0" rtl="0" algn="l">
              <a:lnSpc>
                <a:spcPct val="100000"/>
              </a:lnSpc>
              <a:spcBef>
                <a:spcPts val="64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 </a:t>
            </a:r>
            <a:endParaRPr/>
          </a:p>
        </p:txBody>
      </p:sp>
      <p:sp>
        <p:nvSpPr>
          <p:cNvPr id="154" name="Google Shape;154;p21"/>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55" name="Google Shape;155;p21"/>
          <p:cNvPicPr preferRelativeResize="0"/>
          <p:nvPr/>
        </p:nvPicPr>
        <p:blipFill rotWithShape="1">
          <a:blip r:embed="rId3">
            <a:alphaModFix/>
          </a:blip>
          <a:srcRect b="0" l="0" r="0" t="0"/>
          <a:stretch/>
        </p:blipFill>
        <p:spPr>
          <a:xfrm>
            <a:off x="1371600" y="2371725"/>
            <a:ext cx="6096000" cy="4111625"/>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   </a:t>
            </a:r>
            <a:r>
              <a:rPr b="0" i="0" lang="en-US" sz="4400" u="none">
                <a:solidFill>
                  <a:srgbClr val="FFFF00"/>
                </a:solidFill>
                <a:latin typeface="Arial"/>
                <a:ea typeface="Arial"/>
                <a:cs typeface="Arial"/>
                <a:sym typeface="Arial"/>
              </a:rPr>
              <a:t>Hardware &amp; software requirements</a:t>
            </a:r>
            <a:endParaRPr/>
          </a:p>
        </p:txBody>
      </p:sp>
      <p:sp>
        <p:nvSpPr>
          <p:cNvPr id="162" name="Google Shape;162;p22"/>
          <p:cNvSpPr txBox="1"/>
          <p:nvPr>
            <p:ph idx="1" type="body"/>
          </p:nvPr>
        </p:nvSpPr>
        <p:spPr>
          <a:xfrm>
            <a:off x="457200" y="149225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3200"/>
              <a:buFont typeface="Arial"/>
              <a:buNone/>
            </a:pPr>
            <a:r>
              <a:rPr b="0" i="0" lang="en-US" sz="3200" u="none">
                <a:solidFill>
                  <a:srgbClr val="FFFF00"/>
                </a:solidFill>
                <a:latin typeface="Arial"/>
                <a:ea typeface="Arial"/>
                <a:cs typeface="Arial"/>
                <a:sym typeface="Arial"/>
              </a:rPr>
              <a:t>2.  Ultrasonic sensor – HC – SR04</a:t>
            </a:r>
            <a:endParaRPr/>
          </a:p>
        </p:txBody>
      </p:sp>
      <p:sp>
        <p:nvSpPr>
          <p:cNvPr id="163" name="Google Shape;163;p22"/>
          <p:cNvSpPr txBox="1"/>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id="164" name="Google Shape;164;p22"/>
          <p:cNvPicPr preferRelativeResize="0"/>
          <p:nvPr/>
        </p:nvPicPr>
        <p:blipFill rotWithShape="1">
          <a:blip r:embed="rId3">
            <a:alphaModFix/>
          </a:blip>
          <a:srcRect b="0" l="0" r="0" t="0"/>
          <a:stretch/>
        </p:blipFill>
        <p:spPr>
          <a:xfrm>
            <a:off x="1524000" y="2544762"/>
            <a:ext cx="5753100" cy="3700462"/>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